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3"/>
  </p:notesMasterIdLst>
  <p:sldIdLst>
    <p:sldId id="317" r:id="rId2"/>
    <p:sldId id="274" r:id="rId3"/>
    <p:sldId id="333" r:id="rId4"/>
    <p:sldId id="336" r:id="rId5"/>
    <p:sldId id="334" r:id="rId6"/>
    <p:sldId id="338" r:id="rId7"/>
    <p:sldId id="342" r:id="rId8"/>
    <p:sldId id="339" r:id="rId9"/>
    <p:sldId id="340" r:id="rId10"/>
    <p:sldId id="341" r:id="rId11"/>
    <p:sldId id="343" r:id="rId12"/>
  </p:sldIdLst>
  <p:sldSz cx="12192000" cy="6858000"/>
  <p:notesSz cx="6858000" cy="9144000"/>
  <p:embeddedFontLs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AE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6" autoAdjust="0"/>
    <p:restoredTop sz="94686" autoAdjust="0"/>
  </p:normalViewPr>
  <p:slideViewPr>
    <p:cSldViewPr snapToGrid="0">
      <p:cViewPr varScale="1">
        <p:scale>
          <a:sx n="81" d="100"/>
          <a:sy n="81" d="100"/>
        </p:scale>
        <p:origin x="67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F010D-E0C8-4857-BCA6-499A3CD1D15A}" type="datetimeFigureOut">
              <a:rPr lang="de-DE" smtClean="0"/>
              <a:t>09.01.2018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8A337-B992-430C-B8C6-66DE5468412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7526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A337-B992-430C-B8C6-66DE5468412B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0521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A337-B992-430C-B8C6-66DE5468412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8574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A337-B992-430C-B8C6-66DE5468412B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1246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A337-B992-430C-B8C6-66DE5468412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6086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A337-B992-430C-B8C6-66DE5468412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7683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A337-B992-430C-B8C6-66DE5468412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2972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A337-B992-430C-B8C6-66DE5468412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9656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A337-B992-430C-B8C6-66DE5468412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7852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A337-B992-430C-B8C6-66DE5468412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3426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A337-B992-430C-B8C6-66DE5468412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2530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A337-B992-430C-B8C6-66DE5468412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442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684D-F77B-47D0-BB4B-F57766B988FE}" type="datetime1">
              <a:rPr lang="de-DE" smtClean="0"/>
              <a:t>09.01.2018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SÖDING ǀ DER MESSIAS AUF DER FLUCHTT ǀ WEIHNACHTSVORLESUNG 2015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60D-1179-4331-B24F-6FAB122C6B6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497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C9FC9-2594-4B4A-97D6-312F386346C5}" type="datetime1">
              <a:rPr lang="de-DE" smtClean="0"/>
              <a:t>09.01.2018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SÖDING ǀ DER MESSIAS AUF DER FLUCHTT ǀ WEIHNACHTSVORLESUNG 2015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60D-1179-4331-B24F-6FAB122C6B6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548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3A1E-F65F-43E8-92C8-146679EFFD0F}" type="datetime1">
              <a:rPr lang="de-DE" smtClean="0"/>
              <a:t>09.01.2018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SÖDING ǀ DER MESSIAS AUF DER FLUCHTT ǀ WEIHNACHTSVORLESUNG 2015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60D-1179-4331-B24F-6FAB122C6B6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769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1551-82A4-4F97-A0D4-4898DBAB79E8}" type="datetime1">
              <a:rPr lang="de-DE" smtClean="0"/>
              <a:t>09.01.2018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SÖDING ǀ DER MESSIAS AUF DER FLUCHTT ǀ WEIHNACHTSVORLESUNG 2015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60D-1179-4331-B24F-6FAB122C6B6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85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A313-3A1B-4CC0-9677-83283DB646E1}" type="datetime1">
              <a:rPr lang="de-DE" smtClean="0"/>
              <a:t>09.01.2018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SÖDING ǀ DER MESSIAS AUF DER FLUCHTT ǀ WEIHNACHTSVORLESUNG 2015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60D-1179-4331-B24F-6FAB122C6B6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730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3066-6C7E-45DC-92C4-E42112AC9E5B}" type="datetime1">
              <a:rPr lang="de-DE" smtClean="0"/>
              <a:t>09.01.2018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SÖDING ǀ DER MESSIAS AUF DER FLUCHTT ǀ WEIHNACHTSVORLESUNG 2015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60D-1179-4331-B24F-6FAB122C6B6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250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BB3F-3993-4A6B-AF5A-F08890CE9C7F}" type="datetime1">
              <a:rPr lang="de-DE" smtClean="0"/>
              <a:t>09.01.2018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SÖDING ǀ DER MESSIAS AUF DER FLUCHTT ǀ WEIHNACHTSVORLESUNG 2015 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60D-1179-4331-B24F-6FAB122C6B6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72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D81E-FAB8-4314-AA7E-EF8A88A50933}" type="datetime1">
              <a:rPr lang="de-DE" smtClean="0"/>
              <a:t>09.01.2018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SÖDING ǀ DER MESSIAS AUF DER FLUCHTT ǀ WEIHNACHTSVORLESUNG 2015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60D-1179-4331-B24F-6FAB122C6B6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92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7081-B6FE-4FCC-902E-62A274AE8790}" type="datetime1">
              <a:rPr lang="de-DE" smtClean="0"/>
              <a:t>09.01.2018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SÖDING ǀ DER MESSIAS AUF DER FLUCHTT ǀ WEIHNACHTSVORLESUNG 2015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60D-1179-4331-B24F-6FAB122C6B6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260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AD85-39FF-4FFD-879D-EF2F0E0BB15C}" type="datetime1">
              <a:rPr lang="de-DE" smtClean="0"/>
              <a:t>09.01.2018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SÖDING ǀ DER MESSIAS AUF DER FLUCHTT ǀ WEIHNACHTSVORLESUNG 2015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60D-1179-4331-B24F-6FAB122C6B6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680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DC0B-BEE3-41C6-A964-4DF57763B6EA}" type="datetime1">
              <a:rPr lang="de-DE" smtClean="0"/>
              <a:t>09.01.2018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SÖDING ǀ DER MESSIAS AUF DER FLUCHTT ǀ WEIHNACHTSVORLESUNG 2015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60D-1179-4331-B24F-6FAB122C6B6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615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D4ADC-3BD7-4C2C-B36B-5C40865B824B}" type="datetime1">
              <a:rPr lang="de-DE" smtClean="0"/>
              <a:t>09.01.2018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SÖDING ǀ DER MESSIAS AUF DER FLUCHTT ǀ WEIHNACHTSVORLESUNG 2015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0B60D-1179-4331-B24F-6FAB122C6B6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899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691" y="2327086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de-DE" sz="3600" cap="all" dirty="0" smtClean="0"/>
              <a:t>Heimat in der Fremde</a:t>
            </a:r>
            <a:endParaRPr lang="de-DE" sz="3600" cap="all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3423" y="4715490"/>
            <a:ext cx="9144000" cy="1655762"/>
          </a:xfrm>
        </p:spPr>
        <p:txBody>
          <a:bodyPr/>
          <a:lstStyle/>
          <a:p>
            <a:pPr algn="l"/>
            <a:r>
              <a:rPr lang="de-DE" cap="all" dirty="0"/>
              <a:t>Erfahrungen und Reflexionen im Urchristentum – </a:t>
            </a:r>
            <a:r>
              <a:rPr lang="de-DE" cap="all" dirty="0" smtClean="0"/>
              <a:t/>
            </a:r>
            <a:br>
              <a:rPr lang="de-DE" cap="all" dirty="0" smtClean="0"/>
            </a:br>
            <a:r>
              <a:rPr lang="de-DE" cap="all" dirty="0" smtClean="0"/>
              <a:t>Das </a:t>
            </a:r>
            <a:r>
              <a:rPr lang="de-DE" cap="all" dirty="0"/>
              <a:t>Beispiel des Ersten Petrusbriefes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flipH="1">
            <a:off x="-396044" y="-576064"/>
            <a:ext cx="792088" cy="7605464"/>
          </a:xfrm>
          <a:prstGeom prst="rect">
            <a:avLst/>
          </a:prstGeom>
          <a:solidFill>
            <a:srgbClr val="8DAE10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b="1" dirty="0"/>
          </a:p>
        </p:txBody>
      </p:sp>
      <p:pic>
        <p:nvPicPr>
          <p:cNvPr id="8" name="Grafik 7" descr="BoNT-Kombilogo (nebeneinander)[2]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862" y="5902428"/>
            <a:ext cx="1432684" cy="69492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482954" y="5854838"/>
            <a:ext cx="2857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050" b="1" cap="all" dirty="0">
                <a:solidFill>
                  <a:srgbClr val="003560"/>
                </a:solidFill>
                <a:latin typeface="Calibri" panose="020F0502020204030204" pitchFamily="34" charset="0"/>
              </a:rPr>
              <a:t>Thomas </a:t>
            </a:r>
            <a:r>
              <a:rPr lang="de-DE" sz="1050" b="1" cap="all" dirty="0" smtClean="0">
                <a:solidFill>
                  <a:srgbClr val="003560"/>
                </a:solidFill>
                <a:latin typeface="Calibri" panose="020F0502020204030204" pitchFamily="34" charset="0"/>
              </a:rPr>
              <a:t>Söding</a:t>
            </a:r>
            <a:br>
              <a:rPr lang="de-DE" sz="1050" b="1" cap="all" dirty="0" smtClean="0">
                <a:solidFill>
                  <a:srgbClr val="003560"/>
                </a:solidFill>
                <a:latin typeface="Calibri" panose="020F0502020204030204" pitchFamily="34" charset="0"/>
              </a:rPr>
            </a:br>
            <a:r>
              <a:rPr lang="de-DE" sz="1050" cap="all" dirty="0" smtClean="0">
                <a:solidFill>
                  <a:srgbClr val="003560"/>
                </a:solidFill>
                <a:latin typeface="Calibri" panose="020F0502020204030204" pitchFamily="34" charset="0"/>
              </a:rPr>
              <a:t>Lehrstuhl Neues Testament</a:t>
            </a:r>
            <a:r>
              <a:rPr lang="de-DE" sz="1050" cap="all" dirty="0">
                <a:solidFill>
                  <a:srgbClr val="003560"/>
                </a:solidFill>
                <a:latin typeface="Calibri" panose="020F0502020204030204" pitchFamily="34" charset="0"/>
              </a:rPr>
              <a:t/>
            </a:r>
            <a:br>
              <a:rPr lang="de-DE" sz="1050" cap="all" dirty="0">
                <a:solidFill>
                  <a:srgbClr val="003560"/>
                </a:solidFill>
                <a:latin typeface="Calibri" panose="020F0502020204030204" pitchFamily="34" charset="0"/>
              </a:rPr>
            </a:br>
            <a:r>
              <a:rPr lang="de-DE" sz="1050" cap="all" dirty="0" smtClean="0">
                <a:solidFill>
                  <a:srgbClr val="003560"/>
                </a:solidFill>
                <a:latin typeface="Calibri" panose="020F0502020204030204" pitchFamily="34" charset="0"/>
              </a:rPr>
              <a:t>Katholisch-Theologische Fakultät</a:t>
            </a:r>
            <a:br>
              <a:rPr lang="de-DE" sz="1050" cap="all" dirty="0" smtClean="0">
                <a:solidFill>
                  <a:srgbClr val="003560"/>
                </a:solidFill>
                <a:latin typeface="Calibri" panose="020F0502020204030204" pitchFamily="34" charset="0"/>
              </a:rPr>
            </a:br>
            <a:r>
              <a:rPr lang="de-DE" sz="1050" cap="all" dirty="0" smtClean="0">
                <a:solidFill>
                  <a:srgbClr val="003560"/>
                </a:solidFill>
                <a:latin typeface="Calibri" panose="020F0502020204030204" pitchFamily="34" charset="0"/>
              </a:rPr>
              <a:t>RUHR-UNIVERSITÄT BOCHUM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40" y="60372"/>
            <a:ext cx="7177360" cy="358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1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5899" y="23290"/>
            <a:ext cx="9608261" cy="1325563"/>
          </a:xfrm>
        </p:spPr>
        <p:txBody>
          <a:bodyPr>
            <a:normAutofit/>
          </a:bodyPr>
          <a:lstStyle/>
          <a:p>
            <a:r>
              <a:rPr lang="de-DE" sz="2400" cap="all" dirty="0"/>
              <a:t>3</a:t>
            </a:r>
            <a:r>
              <a:rPr lang="de-DE" sz="2400" cap="all" dirty="0" smtClean="0"/>
              <a:t>. Die politische Agenda: weiträumige Planungen</a:t>
            </a:r>
            <a:endParaRPr lang="de-DE" sz="2400" cap="all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H="1">
            <a:off x="-396044" y="-576064"/>
            <a:ext cx="792088" cy="7605464"/>
          </a:xfrm>
          <a:prstGeom prst="rect">
            <a:avLst/>
          </a:prstGeom>
          <a:solidFill>
            <a:srgbClr val="8DAE10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b="1" dirty="0"/>
          </a:p>
        </p:txBody>
      </p:sp>
      <p:pic>
        <p:nvPicPr>
          <p:cNvPr id="6" name="Inhaltsplatzhalter 5" descr="BoNT-Kombilogo (nebeneinander)[2]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01880" y="6313682"/>
            <a:ext cx="845216" cy="410359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60D-1179-4331-B24F-6FAB122C6B6F}" type="slidenum">
              <a:rPr lang="de-DE" smtClean="0"/>
              <a:t>10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684692" y="6356350"/>
            <a:ext cx="6436265" cy="365125"/>
          </a:xfrm>
        </p:spPr>
        <p:txBody>
          <a:bodyPr/>
          <a:lstStyle/>
          <a:p>
            <a:pPr algn="l"/>
            <a:r>
              <a:rPr lang="de-DE" dirty="0" smtClean="0"/>
              <a:t>SÖDING ǀ DER MESSIAS AUF DER FLUCHTT ǀ WEIHNACHTSVORLESUNG 2015 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8037575" y="1099663"/>
            <a:ext cx="3062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8DAE10"/>
                </a:solidFill>
              </a:rPr>
              <a:t>Lk 10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„</a:t>
            </a:r>
            <a:r>
              <a:rPr lang="de-DE" baseline="30000" dirty="0" smtClean="0"/>
              <a:t>27</a:t>
            </a:r>
            <a:r>
              <a:rPr lang="de-DE" dirty="0" smtClean="0"/>
              <a:t>Du sollst den </a:t>
            </a:r>
            <a:r>
              <a:rPr lang="de-DE" dirty="0"/>
              <a:t>H</a:t>
            </a:r>
            <a:r>
              <a:rPr lang="de-DE" dirty="0" smtClean="0"/>
              <a:t>errn, deinen Gott lieben (Dtn 6,5) und deinen Nächsten wie dich selbst (Lev 19,18).“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8016240" y="2676299"/>
            <a:ext cx="308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„</a:t>
            </a:r>
            <a:r>
              <a:rPr lang="de-DE" baseline="30000" dirty="0" smtClean="0"/>
              <a:t>28</a:t>
            </a:r>
            <a:r>
              <a:rPr lang="de-DE" dirty="0" smtClean="0"/>
              <a:t>Tu das, und du wirst leben.“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8022336" y="3121821"/>
            <a:ext cx="3331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„</a:t>
            </a:r>
            <a:r>
              <a:rPr lang="de-DE" baseline="30000" dirty="0" smtClean="0"/>
              <a:t>29</a:t>
            </a:r>
            <a:r>
              <a:rPr lang="de-DE" dirty="0" smtClean="0"/>
              <a:t>Wer ist denn mein Nächster?“  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43" y="1260600"/>
            <a:ext cx="6515100" cy="306705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42" y="4485452"/>
            <a:ext cx="1126238" cy="175075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441" y="4472570"/>
            <a:ext cx="2651623" cy="1763638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2478024" y="5797296"/>
            <a:ext cx="210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Franziskus auf </a:t>
            </a:r>
            <a:r>
              <a:rPr lang="de-DE" sz="1200" dirty="0" err="1" smtClean="0"/>
              <a:t>Lampedusa</a:t>
            </a:r>
            <a:r>
              <a:rPr lang="de-DE" sz="1200" dirty="0" smtClean="0"/>
              <a:t>, </a:t>
            </a:r>
            <a:br>
              <a:rPr lang="de-DE" sz="1200" dirty="0" smtClean="0"/>
            </a:br>
            <a:r>
              <a:rPr lang="de-DE" sz="1200" dirty="0" smtClean="0"/>
              <a:t>SZ, 9. Juli 2013</a:t>
            </a:r>
            <a:endParaRPr lang="de-DE" sz="1200" dirty="0"/>
          </a:p>
        </p:txBody>
      </p:sp>
      <p:sp>
        <p:nvSpPr>
          <p:cNvPr id="16" name="Textfeld 15"/>
          <p:cNvSpPr txBox="1"/>
          <p:nvPr/>
        </p:nvSpPr>
        <p:spPr>
          <a:xfrm>
            <a:off x="8037576" y="3776390"/>
            <a:ext cx="3145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„</a:t>
            </a:r>
            <a:r>
              <a:rPr lang="de-DE" baseline="30000" dirty="0" smtClean="0"/>
              <a:t>36</a:t>
            </a:r>
            <a:r>
              <a:rPr lang="de-DE" dirty="0" smtClean="0"/>
              <a:t>Wer ist zum Nächsten dessen geworden, der unter die Räuber gefallen ist?“   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8037576" y="4903567"/>
            <a:ext cx="33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„</a:t>
            </a:r>
            <a:r>
              <a:rPr lang="de-DE" baseline="30000" dirty="0" smtClean="0"/>
              <a:t>37</a:t>
            </a:r>
            <a:r>
              <a:rPr lang="de-DE" dirty="0" smtClean="0"/>
              <a:t>Der ihm </a:t>
            </a:r>
            <a:r>
              <a:rPr lang="de-DE" dirty="0"/>
              <a:t>B</a:t>
            </a:r>
            <a:r>
              <a:rPr lang="de-DE" dirty="0" smtClean="0"/>
              <a:t>armherzigkeit erwiesen hat.“ 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043672" y="5641183"/>
            <a:ext cx="33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„Dann geht hin und tu desgleichen.“  </a:t>
            </a:r>
          </a:p>
        </p:txBody>
      </p:sp>
    </p:spTree>
    <p:extLst>
      <p:ext uri="{BB962C8B-B14F-4D97-AF65-F5344CB8AC3E}">
        <p14:creationId xmlns:p14="http://schemas.microsoft.com/office/powerpoint/2010/main" val="293262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691" y="2327086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de-DE" sz="3600" cap="all" dirty="0" smtClean="0"/>
              <a:t>Der </a:t>
            </a:r>
            <a:r>
              <a:rPr lang="de-DE" sz="3600" cap="all" dirty="0" err="1" smtClean="0"/>
              <a:t>messias</a:t>
            </a:r>
            <a:r>
              <a:rPr lang="de-DE" sz="3600" cap="all" dirty="0" smtClean="0"/>
              <a:t> auf der Flucht</a:t>
            </a:r>
            <a:endParaRPr lang="de-DE" sz="3600" cap="all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3423" y="4715490"/>
            <a:ext cx="9144000" cy="1655762"/>
          </a:xfrm>
        </p:spPr>
        <p:txBody>
          <a:bodyPr/>
          <a:lstStyle/>
          <a:p>
            <a:pPr algn="l"/>
            <a:r>
              <a:rPr lang="de-DE" cap="all" dirty="0"/>
              <a:t>Politische Dimensionen des </a:t>
            </a:r>
            <a:r>
              <a:rPr lang="de-DE" cap="all" dirty="0" smtClean="0"/>
              <a:t>Weihnachtsevangeliums</a:t>
            </a:r>
            <a:endParaRPr lang="de-DE" cap="all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flipH="1">
            <a:off x="-396044" y="-576064"/>
            <a:ext cx="792088" cy="7605464"/>
          </a:xfrm>
          <a:prstGeom prst="rect">
            <a:avLst/>
          </a:prstGeom>
          <a:solidFill>
            <a:srgbClr val="8DAE10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b="1" dirty="0"/>
          </a:p>
        </p:txBody>
      </p:sp>
      <p:pic>
        <p:nvPicPr>
          <p:cNvPr id="8" name="Grafik 7" descr="BoNT-Kombilogo (nebeneinander)[2]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862" y="5902428"/>
            <a:ext cx="1432684" cy="69492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482954" y="5854838"/>
            <a:ext cx="2857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050" b="1" cap="all" dirty="0">
                <a:solidFill>
                  <a:srgbClr val="003560"/>
                </a:solidFill>
                <a:latin typeface="Calibri" panose="020F0502020204030204" pitchFamily="34" charset="0"/>
              </a:rPr>
              <a:t>Thomas </a:t>
            </a:r>
            <a:r>
              <a:rPr lang="de-DE" sz="1050" b="1" cap="all" dirty="0" smtClean="0">
                <a:solidFill>
                  <a:srgbClr val="003560"/>
                </a:solidFill>
                <a:latin typeface="Calibri" panose="020F0502020204030204" pitchFamily="34" charset="0"/>
              </a:rPr>
              <a:t>Söding</a:t>
            </a:r>
            <a:br>
              <a:rPr lang="de-DE" sz="1050" b="1" cap="all" dirty="0" smtClean="0">
                <a:solidFill>
                  <a:srgbClr val="003560"/>
                </a:solidFill>
                <a:latin typeface="Calibri" panose="020F0502020204030204" pitchFamily="34" charset="0"/>
              </a:rPr>
            </a:br>
            <a:r>
              <a:rPr lang="de-DE" sz="1050" cap="all" dirty="0" smtClean="0">
                <a:solidFill>
                  <a:srgbClr val="003560"/>
                </a:solidFill>
                <a:latin typeface="Calibri" panose="020F0502020204030204" pitchFamily="34" charset="0"/>
              </a:rPr>
              <a:t>Lehrstuhl Neues Testament</a:t>
            </a:r>
            <a:r>
              <a:rPr lang="de-DE" sz="1050" cap="all" dirty="0">
                <a:solidFill>
                  <a:srgbClr val="003560"/>
                </a:solidFill>
                <a:latin typeface="Calibri" panose="020F0502020204030204" pitchFamily="34" charset="0"/>
              </a:rPr>
              <a:t/>
            </a:r>
            <a:br>
              <a:rPr lang="de-DE" sz="1050" cap="all" dirty="0">
                <a:solidFill>
                  <a:srgbClr val="003560"/>
                </a:solidFill>
                <a:latin typeface="Calibri" panose="020F0502020204030204" pitchFamily="34" charset="0"/>
              </a:rPr>
            </a:br>
            <a:r>
              <a:rPr lang="de-DE" sz="1050" cap="all" dirty="0" smtClean="0">
                <a:solidFill>
                  <a:srgbClr val="003560"/>
                </a:solidFill>
                <a:latin typeface="Calibri" panose="020F0502020204030204" pitchFamily="34" charset="0"/>
              </a:rPr>
              <a:t>Katholisch-Theologische Fakultät</a:t>
            </a:r>
            <a:br>
              <a:rPr lang="de-DE" sz="1050" cap="all" dirty="0" smtClean="0">
                <a:solidFill>
                  <a:srgbClr val="003560"/>
                </a:solidFill>
                <a:latin typeface="Calibri" panose="020F0502020204030204" pitchFamily="34" charset="0"/>
              </a:rPr>
            </a:br>
            <a:r>
              <a:rPr lang="de-DE" sz="1050" cap="all" dirty="0" smtClean="0">
                <a:solidFill>
                  <a:srgbClr val="003560"/>
                </a:solidFill>
                <a:latin typeface="Calibri" panose="020F0502020204030204" pitchFamily="34" charset="0"/>
              </a:rPr>
              <a:t>RUHR-UNIVERSITÄT BOCHUM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79" y="165458"/>
            <a:ext cx="5584316" cy="3722877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554622" y="2144997"/>
            <a:ext cx="40336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Weihnachtsvorlesung 2015</a:t>
            </a:r>
            <a:br>
              <a:rPr lang="de-DE" dirty="0" smtClean="0"/>
            </a:br>
            <a:r>
              <a:rPr lang="de-DE" dirty="0" smtClean="0"/>
              <a:t>Do, 17. 12. 2015</a:t>
            </a:r>
            <a:br>
              <a:rPr lang="de-DE" dirty="0" smtClean="0"/>
            </a:br>
            <a:r>
              <a:rPr lang="de-DE" dirty="0" smtClean="0"/>
              <a:t>11-12 Uhr </a:t>
            </a:r>
            <a:br>
              <a:rPr lang="de-DE" dirty="0" smtClean="0"/>
            </a:br>
            <a:r>
              <a:rPr lang="de-DE" dirty="0" smtClean="0"/>
              <a:t>HGA 20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mit einem Beitrag von Saida </a:t>
            </a:r>
            <a:r>
              <a:rPr lang="de-DE" dirty="0" err="1" smtClean="0"/>
              <a:t>Aderras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807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5899" y="23290"/>
            <a:ext cx="8012283" cy="1325563"/>
          </a:xfrm>
        </p:spPr>
        <p:txBody>
          <a:bodyPr>
            <a:normAutofit/>
          </a:bodyPr>
          <a:lstStyle/>
          <a:p>
            <a:r>
              <a:rPr lang="de-DE" sz="2400" cap="all" dirty="0" smtClean="0"/>
              <a:t>1. Die FRAGESTELLUNG</a:t>
            </a:r>
            <a:endParaRPr lang="de-DE" sz="2400" cap="all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H="1">
            <a:off x="-396044" y="-576064"/>
            <a:ext cx="792088" cy="7605464"/>
          </a:xfrm>
          <a:prstGeom prst="rect">
            <a:avLst/>
          </a:prstGeom>
          <a:solidFill>
            <a:srgbClr val="8DAE10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b="1" dirty="0"/>
          </a:p>
        </p:txBody>
      </p:sp>
      <p:pic>
        <p:nvPicPr>
          <p:cNvPr id="6" name="Inhaltsplatzhalter 5" descr="BoNT-Kombilogo (nebeneinander)[2]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01880" y="6313682"/>
            <a:ext cx="845216" cy="410359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60D-1179-4331-B24F-6FAB122C6B6F}" type="slidenum">
              <a:rPr lang="de-DE" smtClean="0"/>
              <a:t>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684692" y="6356350"/>
            <a:ext cx="6436265" cy="365125"/>
          </a:xfrm>
        </p:spPr>
        <p:txBody>
          <a:bodyPr/>
          <a:lstStyle/>
          <a:p>
            <a:pPr algn="l"/>
            <a:r>
              <a:rPr lang="de-DE" dirty="0" smtClean="0"/>
              <a:t>SÖDING ǀ HEIMAT IN DER FREMDE 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546504" y="1309286"/>
            <a:ext cx="78072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DAE10"/>
                </a:solidFill>
              </a:rPr>
              <a:t>Mt </a:t>
            </a:r>
            <a:r>
              <a:rPr lang="en-US" b="1" dirty="0">
                <a:solidFill>
                  <a:srgbClr val="8DAE10"/>
                </a:solidFill>
              </a:rPr>
              <a:t>2</a:t>
            </a:r>
            <a:r>
              <a:rPr lang="en-US" b="1" dirty="0" smtClean="0">
                <a:solidFill>
                  <a:srgbClr val="8DAE10"/>
                </a:solidFill>
              </a:rPr>
              <a:t>5 </a:t>
            </a:r>
            <a:r>
              <a:rPr lang="en-US" dirty="0"/>
              <a:t>(Das </a:t>
            </a:r>
            <a:r>
              <a:rPr lang="en-US" dirty="0" err="1" smtClean="0"/>
              <a:t>Gleichnis</a:t>
            </a:r>
            <a:r>
              <a:rPr lang="en-US" dirty="0" smtClean="0"/>
              <a:t> </a:t>
            </a:r>
            <a:r>
              <a:rPr lang="en-US" dirty="0" err="1" smtClean="0"/>
              <a:t>vom</a:t>
            </a:r>
            <a:r>
              <a:rPr lang="en-US" dirty="0" smtClean="0"/>
              <a:t> </a:t>
            </a:r>
            <a:r>
              <a:rPr lang="en-US" dirty="0" err="1"/>
              <a:t>W</a:t>
            </a:r>
            <a:r>
              <a:rPr lang="en-US" dirty="0" err="1" smtClean="0"/>
              <a:t>eltgericht</a:t>
            </a:r>
            <a:r>
              <a:rPr lang="en-US" dirty="0" smtClean="0"/>
              <a:t>)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„</a:t>
            </a:r>
            <a:r>
              <a:rPr lang="de-DE" sz="1600" baseline="30000" dirty="0" smtClean="0"/>
              <a:t>35</a:t>
            </a:r>
            <a:r>
              <a:rPr lang="de-DE" dirty="0" smtClean="0"/>
              <a:t>Ich </a:t>
            </a:r>
            <a:r>
              <a:rPr lang="de-DE" dirty="0"/>
              <a:t>war hungrig, und ihr habt mich gespeist, </a:t>
            </a:r>
            <a:br>
              <a:rPr lang="de-DE" dirty="0"/>
            </a:br>
            <a:r>
              <a:rPr lang="de-DE" dirty="0"/>
              <a:t>ich war durstig, und ihr habt </a:t>
            </a:r>
            <a:r>
              <a:rPr lang="de-DE" dirty="0" smtClean="0"/>
              <a:t>mir zu trinken gegeben,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ich war fremd, und ihr habt mich aufgenommen, </a:t>
            </a:r>
            <a:br>
              <a:rPr lang="de-DE" dirty="0"/>
            </a:br>
            <a:r>
              <a:rPr lang="de-DE" dirty="0"/>
              <a:t>ich war nackt, und ihr habt mich bekleidet,</a:t>
            </a:r>
            <a:br>
              <a:rPr lang="de-DE" dirty="0"/>
            </a:br>
            <a:r>
              <a:rPr lang="de-DE" dirty="0"/>
              <a:t>ich war krank, und ihr habt mich gepflegt,</a:t>
            </a:r>
            <a:br>
              <a:rPr lang="de-DE" dirty="0"/>
            </a:br>
            <a:r>
              <a:rPr lang="de-DE" dirty="0"/>
              <a:t>ich war im Gefängnis, und ihr seid zu mir gekommen</a:t>
            </a:r>
            <a:r>
              <a:rPr lang="de-DE" dirty="0" smtClean="0"/>
              <a:t>.“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3536344" y="3331602"/>
            <a:ext cx="780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„</a:t>
            </a:r>
            <a:r>
              <a:rPr lang="de-DE" sz="1600" baseline="30000" dirty="0" smtClean="0"/>
              <a:t>40</a:t>
            </a:r>
            <a:r>
              <a:rPr lang="de-DE" dirty="0" smtClean="0"/>
              <a:t>Was ihr dem geringsten meiner Brüder getan habt, das habt ihr mir getan.“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003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5899" y="23290"/>
            <a:ext cx="9608261" cy="1325563"/>
          </a:xfrm>
        </p:spPr>
        <p:txBody>
          <a:bodyPr>
            <a:normAutofit/>
          </a:bodyPr>
          <a:lstStyle/>
          <a:p>
            <a:r>
              <a:rPr lang="de-DE" sz="2400" cap="all" dirty="0"/>
              <a:t>2</a:t>
            </a:r>
            <a:r>
              <a:rPr lang="de-DE" sz="2400" cap="all" dirty="0" smtClean="0"/>
              <a:t>. Die </a:t>
            </a:r>
            <a:r>
              <a:rPr lang="de-DE" sz="2400" cap="all" dirty="0"/>
              <a:t>geographische Konstellation: Gefährliche Wanderungen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H="1">
            <a:off x="-396044" y="-576064"/>
            <a:ext cx="792088" cy="7605464"/>
          </a:xfrm>
          <a:prstGeom prst="rect">
            <a:avLst/>
          </a:prstGeom>
          <a:solidFill>
            <a:srgbClr val="8DAE10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b="1" dirty="0"/>
          </a:p>
        </p:txBody>
      </p:sp>
      <p:pic>
        <p:nvPicPr>
          <p:cNvPr id="6" name="Inhaltsplatzhalter 5" descr="BoNT-Kombilogo (nebeneinander)[2]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01880" y="6313682"/>
            <a:ext cx="845216" cy="410359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60D-1179-4331-B24F-6FAB122C6B6F}" type="slidenum">
              <a:rPr lang="de-DE" smtClean="0"/>
              <a:t>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684692" y="6356350"/>
            <a:ext cx="6436265" cy="365125"/>
          </a:xfrm>
        </p:spPr>
        <p:txBody>
          <a:bodyPr/>
          <a:lstStyle/>
          <a:p>
            <a:pPr algn="l"/>
            <a:r>
              <a:rPr lang="de-DE" dirty="0" smtClean="0"/>
              <a:t>SÖDING ǀ DER MESSIAS AUF DER FLUCHTT ǀ WEIHNACHTSVORLESUNG 2015 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546505" y="1309286"/>
            <a:ext cx="7487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de-DE" b="1" dirty="0" smtClean="0">
                <a:solidFill>
                  <a:srgbClr val="8DAE10"/>
                </a:solidFill>
              </a:rPr>
              <a:t>Mt </a:t>
            </a:r>
            <a:r>
              <a:rPr lang="de-DE" b="1" dirty="0">
                <a:solidFill>
                  <a:srgbClr val="8DAE10"/>
                </a:solidFill>
              </a:rPr>
              <a:t>2,13-15</a:t>
            </a:r>
            <a:r>
              <a:rPr lang="de-DE" dirty="0"/>
              <a:t/>
            </a:r>
            <a:br>
              <a:rPr lang="de-DE" dirty="0"/>
            </a:br>
            <a:r>
              <a:rPr lang="de-DE" baseline="30000" dirty="0"/>
              <a:t>13</a:t>
            </a:r>
            <a:r>
              <a:rPr lang="de-DE" dirty="0"/>
              <a:t>Als sie aber das Land verlassen hatten, siehe, </a:t>
            </a:r>
            <a:r>
              <a:rPr lang="de-DE" dirty="0" smtClean="0"/>
              <a:t>da erschien </a:t>
            </a:r>
            <a:r>
              <a:rPr lang="de-DE" dirty="0"/>
              <a:t>ein Engel des Herrn im Traum Joseph und sagte: „Steh auf, nimm das Kind und seine Mutter und flieh nach Ägypten und bleibe dort, bis ich es dir sage; denn Herodes wird das Kind zu töten suchen.“ </a:t>
            </a:r>
            <a:r>
              <a:rPr lang="de-DE" baseline="30000" dirty="0"/>
              <a:t>14</a:t>
            </a:r>
            <a:r>
              <a:rPr lang="de-DE" dirty="0"/>
              <a:t>Da stand er auf und nahm das Kind und seine Mutter nachts und verließ das Land nach Ägypten. </a:t>
            </a:r>
            <a:r>
              <a:rPr lang="de-DE" baseline="30000" dirty="0"/>
              <a:t>15</a:t>
            </a:r>
            <a:r>
              <a:rPr lang="de-DE" dirty="0"/>
              <a:t>Und er war dort bis zum Ende des Herodes, damit erfüllt werde, was gesprochen wurde durch den Propheten, der sagt: </a:t>
            </a:r>
            <a:r>
              <a:rPr lang="de-DE" i="1" dirty="0"/>
              <a:t>„Aus Ägypten habe ich meinen Sohn gerufen“</a:t>
            </a:r>
            <a:r>
              <a:rPr lang="de-DE" dirty="0"/>
              <a:t> (Hos 11,1).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63" y="1348853"/>
            <a:ext cx="2443380" cy="183122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94080" y="3200400"/>
            <a:ext cx="2530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Focus 11. 9. 2015</a:t>
            </a:r>
          </a:p>
          <a:p>
            <a:r>
              <a:rPr lang="de-DE" sz="1200" dirty="0" err="1" smtClean="0"/>
              <a:t>Photo</a:t>
            </a:r>
            <a:r>
              <a:rPr lang="de-DE" sz="1200" dirty="0" smtClean="0"/>
              <a:t>:  dpa/Sedat Suna</a:t>
            </a:r>
            <a:endParaRPr lang="de-DE" sz="1200" dirty="0"/>
          </a:p>
        </p:txBody>
      </p:sp>
      <p:sp>
        <p:nvSpPr>
          <p:cNvPr id="9" name="Textfeld 8"/>
          <p:cNvSpPr txBox="1"/>
          <p:nvPr/>
        </p:nvSpPr>
        <p:spPr>
          <a:xfrm>
            <a:off x="833120" y="3901440"/>
            <a:ext cx="3627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8DAE10"/>
                </a:solidFill>
              </a:rPr>
              <a:t>Ex 13,14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„Wenn </a:t>
            </a:r>
            <a:r>
              <a:rPr lang="de-DE" dirty="0"/>
              <a:t>dich morgen dein Sohn fragt: Was bedeutet das?, dann sag ihm: Mit starker Hand hat uns der Herr aus Ägypten, aus dem Sklavenhaus, herausgeführt</a:t>
            </a:r>
            <a:r>
              <a:rPr lang="de-DE" dirty="0" smtClean="0"/>
              <a:t>.“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21" y="3992879"/>
            <a:ext cx="1551231" cy="2333187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7335520" y="3911600"/>
            <a:ext cx="3627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8DAE10"/>
                </a:solidFill>
              </a:rPr>
              <a:t>Apg 7,22 </a:t>
            </a:r>
            <a:r>
              <a:rPr lang="de-DE" dirty="0"/>
              <a:t>(Stephanus)</a:t>
            </a:r>
            <a:br>
              <a:rPr lang="de-DE" dirty="0"/>
            </a:br>
            <a:r>
              <a:rPr lang="de-DE" dirty="0" smtClean="0"/>
              <a:t>„</a:t>
            </a:r>
            <a:r>
              <a:rPr lang="de-DE" dirty="0"/>
              <a:t>in aller Weisheit der Ägypter </a:t>
            </a:r>
            <a:r>
              <a:rPr lang="de-DE" dirty="0" smtClean="0"/>
              <a:t>erzogen</a:t>
            </a:r>
            <a:r>
              <a:rPr lang="de-DE" dirty="0"/>
              <a:t> </a:t>
            </a:r>
            <a:r>
              <a:rPr lang="de-DE" dirty="0" smtClean="0"/>
              <a:t>…“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889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5899" y="23290"/>
            <a:ext cx="9608261" cy="1325563"/>
          </a:xfrm>
        </p:spPr>
        <p:txBody>
          <a:bodyPr>
            <a:normAutofit/>
          </a:bodyPr>
          <a:lstStyle/>
          <a:p>
            <a:r>
              <a:rPr lang="de-DE" sz="2400" cap="all" dirty="0"/>
              <a:t>2</a:t>
            </a:r>
            <a:r>
              <a:rPr lang="de-DE" sz="2400" cap="all" dirty="0" smtClean="0"/>
              <a:t>. Die </a:t>
            </a:r>
            <a:r>
              <a:rPr lang="de-DE" sz="2400" cap="all" dirty="0"/>
              <a:t>geographische Konstellation: Gefährliche Wanderungen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H="1">
            <a:off x="-396044" y="-576064"/>
            <a:ext cx="792088" cy="7605464"/>
          </a:xfrm>
          <a:prstGeom prst="rect">
            <a:avLst/>
          </a:prstGeom>
          <a:solidFill>
            <a:srgbClr val="8DAE10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b="1" dirty="0"/>
          </a:p>
        </p:txBody>
      </p:sp>
      <p:pic>
        <p:nvPicPr>
          <p:cNvPr id="6" name="Inhaltsplatzhalter 5" descr="BoNT-Kombilogo (nebeneinander)[2]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01880" y="6313682"/>
            <a:ext cx="845216" cy="410359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60D-1179-4331-B24F-6FAB122C6B6F}" type="slidenum">
              <a:rPr lang="de-DE" smtClean="0"/>
              <a:t>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684692" y="6356350"/>
            <a:ext cx="6436265" cy="365125"/>
          </a:xfrm>
        </p:spPr>
        <p:txBody>
          <a:bodyPr/>
          <a:lstStyle/>
          <a:p>
            <a:pPr algn="l"/>
            <a:r>
              <a:rPr lang="de-DE" dirty="0" smtClean="0"/>
              <a:t>SÖDING ǀ DER MESSIAS AUF DER FLUCHTT ǀ WEIHNACHTSVORLESUNG 2015 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546505" y="1309286"/>
            <a:ext cx="7487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de-DE" b="1" dirty="0" smtClean="0">
                <a:solidFill>
                  <a:srgbClr val="8DAE10"/>
                </a:solidFill>
              </a:rPr>
              <a:t>Mt </a:t>
            </a:r>
            <a:r>
              <a:rPr lang="de-DE" b="1" dirty="0">
                <a:solidFill>
                  <a:srgbClr val="8DAE10"/>
                </a:solidFill>
              </a:rPr>
              <a:t>2,13-15</a:t>
            </a:r>
            <a:r>
              <a:rPr lang="de-DE" dirty="0"/>
              <a:t/>
            </a:r>
            <a:br>
              <a:rPr lang="de-DE" dirty="0"/>
            </a:br>
            <a:r>
              <a:rPr lang="de-DE" baseline="30000" dirty="0"/>
              <a:t>13</a:t>
            </a:r>
            <a:r>
              <a:rPr lang="de-DE" dirty="0"/>
              <a:t>Als sie aber das Land verlassen hatten, siehe, </a:t>
            </a:r>
            <a:r>
              <a:rPr lang="de-DE" dirty="0" smtClean="0"/>
              <a:t>da erschien </a:t>
            </a:r>
            <a:r>
              <a:rPr lang="de-DE" dirty="0"/>
              <a:t>ein Engel des Herrn im Traum Joseph und sagte: „Steh auf, nimm das Kind und seine Mutter und flieh nach Ägypten und bleibe dort, bis ich es dir sage; denn Herodes wird das Kind zu töten suchen.“ </a:t>
            </a:r>
            <a:r>
              <a:rPr lang="de-DE" baseline="30000" dirty="0"/>
              <a:t>14</a:t>
            </a:r>
            <a:r>
              <a:rPr lang="de-DE" dirty="0"/>
              <a:t>Da stand er auf und nahm das Kind und seine Mutter nachts und verließ das Land nach Ägypten. </a:t>
            </a:r>
            <a:r>
              <a:rPr lang="de-DE" baseline="30000" dirty="0"/>
              <a:t>15</a:t>
            </a:r>
            <a:r>
              <a:rPr lang="de-DE" dirty="0"/>
              <a:t>Und er war dort bis zum Ende des Herodes, damit erfüllt werde, was gesprochen wurde durch den Propheten, der sagt: </a:t>
            </a:r>
            <a:r>
              <a:rPr lang="de-DE" i="1" dirty="0"/>
              <a:t>„Aus Ägypten habe ich meinen Sohn gerufen“</a:t>
            </a:r>
            <a:r>
              <a:rPr lang="de-DE" dirty="0"/>
              <a:t> (Hos 11,1).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63" y="1348853"/>
            <a:ext cx="2443380" cy="183122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94080" y="3200400"/>
            <a:ext cx="2530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Focus 11. 9. 2015</a:t>
            </a:r>
          </a:p>
          <a:p>
            <a:r>
              <a:rPr lang="de-DE" sz="1200" dirty="0" err="1" smtClean="0"/>
              <a:t>Photo</a:t>
            </a:r>
            <a:r>
              <a:rPr lang="de-DE" sz="1200" dirty="0" smtClean="0"/>
              <a:t>:  dpa/Sedat Suna</a:t>
            </a:r>
            <a:endParaRPr lang="de-DE" sz="1200" dirty="0"/>
          </a:p>
        </p:txBody>
      </p:sp>
      <p:sp>
        <p:nvSpPr>
          <p:cNvPr id="9" name="Textfeld 8"/>
          <p:cNvSpPr txBox="1"/>
          <p:nvPr/>
        </p:nvSpPr>
        <p:spPr>
          <a:xfrm>
            <a:off x="833120" y="3901440"/>
            <a:ext cx="3627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8DAE10"/>
                </a:solidFill>
              </a:rPr>
              <a:t>Ex 13,14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„Wenn </a:t>
            </a:r>
            <a:r>
              <a:rPr lang="de-DE" dirty="0"/>
              <a:t>dich morgen dein Sohn fragt: Was bedeutet das?, dann sag ihm: Mit starker Hand hat uns der Herr aus Ägypten, aus dem Sklavenhaus, herausgeführt</a:t>
            </a:r>
            <a:r>
              <a:rPr lang="de-DE" dirty="0" smtClean="0"/>
              <a:t>.“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7438136" y="3905504"/>
            <a:ext cx="3718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8DAE10"/>
                </a:solidFill>
              </a:rPr>
              <a:t>Gen </a:t>
            </a:r>
            <a:r>
              <a:rPr lang="de-DE" b="1" dirty="0" smtClean="0">
                <a:solidFill>
                  <a:srgbClr val="8DAE10"/>
                </a:solidFill>
              </a:rPr>
              <a:t>45,18 </a:t>
            </a:r>
            <a:r>
              <a:rPr lang="de-DE" dirty="0"/>
              <a:t>(Joseph)</a:t>
            </a:r>
            <a:br>
              <a:rPr lang="de-DE" dirty="0"/>
            </a:br>
            <a:r>
              <a:rPr lang="de-DE" dirty="0" smtClean="0"/>
              <a:t>„Holt </a:t>
            </a:r>
            <a:r>
              <a:rPr lang="de-DE" dirty="0"/>
              <a:t>euren Vater und eure Familien und kommt zu mir! Ich will euch das Beste geben, was Ägypten </a:t>
            </a:r>
            <a:r>
              <a:rPr lang="de-DE" dirty="0" smtClean="0"/>
              <a:t>zu bieten hat.“</a:t>
            </a:r>
            <a:endParaRPr lang="de-DE" dirty="0"/>
          </a:p>
          <a:p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803" y="3943531"/>
            <a:ext cx="1604053" cy="231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2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5899" y="23290"/>
            <a:ext cx="9608261" cy="1325563"/>
          </a:xfrm>
        </p:spPr>
        <p:txBody>
          <a:bodyPr>
            <a:normAutofit/>
          </a:bodyPr>
          <a:lstStyle/>
          <a:p>
            <a:r>
              <a:rPr lang="de-DE" sz="2400" cap="all" dirty="0"/>
              <a:t>2</a:t>
            </a:r>
            <a:r>
              <a:rPr lang="de-DE" sz="2400" cap="all" dirty="0" smtClean="0"/>
              <a:t>. Die </a:t>
            </a:r>
            <a:r>
              <a:rPr lang="de-DE" sz="2400" cap="all" dirty="0"/>
              <a:t>geographische Konstellation: Gefährliche Wanderungen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H="1">
            <a:off x="-396044" y="-576064"/>
            <a:ext cx="792088" cy="7605464"/>
          </a:xfrm>
          <a:prstGeom prst="rect">
            <a:avLst/>
          </a:prstGeom>
          <a:solidFill>
            <a:srgbClr val="8DAE10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b="1" dirty="0"/>
          </a:p>
        </p:txBody>
      </p:sp>
      <p:pic>
        <p:nvPicPr>
          <p:cNvPr id="6" name="Inhaltsplatzhalter 5" descr="BoNT-Kombilogo (nebeneinander)[2]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01880" y="6313682"/>
            <a:ext cx="845216" cy="410359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60D-1179-4331-B24F-6FAB122C6B6F}" type="slidenum">
              <a:rPr lang="de-DE" smtClean="0"/>
              <a:t>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684692" y="6356350"/>
            <a:ext cx="6436265" cy="365125"/>
          </a:xfrm>
        </p:spPr>
        <p:txBody>
          <a:bodyPr/>
          <a:lstStyle/>
          <a:p>
            <a:pPr algn="l"/>
            <a:r>
              <a:rPr lang="de-DE" dirty="0" smtClean="0"/>
              <a:t>SÖDING ǀ DER MESSIAS AUF DER FLUCHTT ǀ WEIHNACHTSVORLESUNG 2015 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546505" y="1309286"/>
            <a:ext cx="7487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de-DE" b="1" dirty="0" smtClean="0">
                <a:solidFill>
                  <a:srgbClr val="8DAE10"/>
                </a:solidFill>
              </a:rPr>
              <a:t>Mt </a:t>
            </a:r>
            <a:r>
              <a:rPr lang="de-DE" b="1" dirty="0">
                <a:solidFill>
                  <a:srgbClr val="8DAE10"/>
                </a:solidFill>
              </a:rPr>
              <a:t>2,13-15</a:t>
            </a:r>
            <a:r>
              <a:rPr lang="de-DE" dirty="0"/>
              <a:t/>
            </a:r>
            <a:br>
              <a:rPr lang="de-DE" dirty="0"/>
            </a:br>
            <a:r>
              <a:rPr lang="de-DE" baseline="30000" dirty="0"/>
              <a:t>13</a:t>
            </a:r>
            <a:r>
              <a:rPr lang="de-DE" dirty="0"/>
              <a:t>Als sie aber das Land verlassen hatten, siehe, erschien ein Engel des Herrn im Traum Joseph und sagte: „Steh auf, nimm das Kind und seine Mutter und flieh nach Ägypten und bleibe dort, bis ich es dir sage; denn Herodes wird das Kind zu töten suchen.“ </a:t>
            </a:r>
            <a:r>
              <a:rPr lang="de-DE" baseline="30000" dirty="0"/>
              <a:t>14</a:t>
            </a:r>
            <a:r>
              <a:rPr lang="de-DE" dirty="0"/>
              <a:t>Da stand er auf und nahm das Kind und seine Mutter nachts und verließ das Land nach Ägypten. </a:t>
            </a:r>
            <a:r>
              <a:rPr lang="de-DE" baseline="30000" dirty="0"/>
              <a:t>15</a:t>
            </a:r>
            <a:r>
              <a:rPr lang="de-DE" dirty="0"/>
              <a:t>Und er war dort bis zum Ende des Herodes, damit erfüllt werde, was gesprochen wurde durch den Propheten, der sagt: </a:t>
            </a:r>
            <a:r>
              <a:rPr lang="de-DE" i="1" dirty="0"/>
              <a:t>„Aus Ägypten habe ich meinen Sohn gerufen“</a:t>
            </a:r>
            <a:r>
              <a:rPr lang="de-DE" dirty="0"/>
              <a:t> (Hos 11,1).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63" y="1348853"/>
            <a:ext cx="2443380" cy="183122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94080" y="3200400"/>
            <a:ext cx="2530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Focus 11. 8. 2015</a:t>
            </a:r>
          </a:p>
          <a:p>
            <a:r>
              <a:rPr lang="de-DE" sz="1200" dirty="0" err="1" smtClean="0"/>
              <a:t>Photo</a:t>
            </a:r>
            <a:r>
              <a:rPr lang="de-DE" sz="1200" dirty="0" smtClean="0"/>
              <a:t>:  dpa/Sedat Suna</a:t>
            </a:r>
            <a:endParaRPr lang="de-DE" sz="1200" dirty="0"/>
          </a:p>
        </p:txBody>
      </p:sp>
      <p:sp>
        <p:nvSpPr>
          <p:cNvPr id="9" name="Textfeld 8"/>
          <p:cNvSpPr txBox="1"/>
          <p:nvPr/>
        </p:nvSpPr>
        <p:spPr>
          <a:xfrm>
            <a:off x="3546505" y="3593592"/>
            <a:ext cx="75543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8DAE10"/>
                </a:solidFill>
              </a:rPr>
              <a:t>Hos 11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„</a:t>
            </a:r>
            <a:r>
              <a:rPr lang="de-DE" baseline="30000" dirty="0" smtClean="0"/>
              <a:t>1</a:t>
            </a:r>
            <a:r>
              <a:rPr lang="de-DE" dirty="0" smtClean="0"/>
              <a:t>Als </a:t>
            </a:r>
            <a:r>
              <a:rPr lang="de-DE" dirty="0"/>
              <a:t>Israel jung war, gewann ich ihn lieb, </a:t>
            </a:r>
            <a:r>
              <a:rPr lang="de-DE" dirty="0" smtClean="0"/>
              <a:t> ich </a:t>
            </a:r>
            <a:r>
              <a:rPr lang="de-DE" dirty="0"/>
              <a:t>rief meinen Sohn aus Ägypten. </a:t>
            </a:r>
            <a:br>
              <a:rPr lang="de-DE" dirty="0"/>
            </a:br>
            <a:r>
              <a:rPr lang="de-DE" baseline="30000" dirty="0"/>
              <a:t>2</a:t>
            </a:r>
            <a:r>
              <a:rPr lang="de-DE" dirty="0"/>
              <a:t> Je mehr ich sie </a:t>
            </a:r>
            <a:r>
              <a:rPr lang="de-DE" dirty="0" smtClean="0"/>
              <a:t>rief, desto </a:t>
            </a:r>
            <a:r>
              <a:rPr lang="de-DE" dirty="0"/>
              <a:t>mehr liefen sie von mir weg. </a:t>
            </a:r>
            <a:br>
              <a:rPr lang="de-DE" dirty="0"/>
            </a:br>
            <a:r>
              <a:rPr lang="de-DE" dirty="0"/>
              <a:t>Sie opferten den </a:t>
            </a:r>
            <a:r>
              <a:rPr lang="de-DE" dirty="0" err="1"/>
              <a:t>Baalen</a:t>
            </a:r>
            <a:r>
              <a:rPr lang="de-DE" dirty="0"/>
              <a:t>, </a:t>
            </a:r>
            <a:r>
              <a:rPr lang="de-DE" dirty="0" smtClean="0"/>
              <a:t> und </a:t>
            </a:r>
            <a:r>
              <a:rPr lang="de-DE" dirty="0"/>
              <a:t>brachten den Götterbildern Rauchopfer dar. …</a:t>
            </a:r>
            <a:br>
              <a:rPr lang="de-DE" dirty="0"/>
            </a:br>
            <a:r>
              <a:rPr lang="de-DE" baseline="30000" dirty="0"/>
              <a:t>5</a:t>
            </a:r>
            <a:r>
              <a:rPr lang="de-DE" dirty="0"/>
              <a:t>Doch er muss wieder zurück nach Ägypten, …</a:t>
            </a:r>
            <a:br>
              <a:rPr lang="de-DE" dirty="0"/>
            </a:br>
            <a:r>
              <a:rPr lang="de-DE" baseline="30000" dirty="0"/>
              <a:t>8</a:t>
            </a:r>
            <a:r>
              <a:rPr lang="de-DE" dirty="0"/>
              <a:t>Wie könnte ich dich preisgeben, Efraim, </a:t>
            </a:r>
            <a:r>
              <a:rPr lang="de-DE" dirty="0" smtClean="0"/>
              <a:t>wie </a:t>
            </a:r>
            <a:r>
              <a:rPr lang="de-DE" dirty="0"/>
              <a:t>dich aufgeben, Israel? </a:t>
            </a:r>
            <a:r>
              <a:rPr lang="de-DE" dirty="0" smtClean="0"/>
              <a:t>…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Mein </a:t>
            </a:r>
            <a:r>
              <a:rPr lang="de-DE" dirty="0"/>
              <a:t>Herz wendet sich gegen </a:t>
            </a:r>
            <a:r>
              <a:rPr lang="de-DE" dirty="0" smtClean="0"/>
              <a:t>mich, mein </a:t>
            </a:r>
            <a:r>
              <a:rPr lang="de-DE" dirty="0"/>
              <a:t>Mitleid lodert auf. …</a:t>
            </a:r>
            <a:br>
              <a:rPr lang="de-DE" dirty="0"/>
            </a:br>
            <a:r>
              <a:rPr lang="de-DE" baseline="30000" dirty="0"/>
              <a:t>11</a:t>
            </a:r>
            <a:r>
              <a:rPr lang="de-DE" dirty="0"/>
              <a:t>Wie Vögel kommen sie zitternd herbei aus </a:t>
            </a:r>
            <a:r>
              <a:rPr lang="de-DE" dirty="0" smtClean="0"/>
              <a:t>Ägypten</a:t>
            </a:r>
            <a:r>
              <a:rPr lang="de-DE" dirty="0"/>
              <a:t> </a:t>
            </a:r>
            <a:r>
              <a:rPr lang="de-DE" dirty="0" smtClean="0"/>
              <a:t>…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Ich lasse sie heimkehren in ihre </a:t>
            </a:r>
            <a:r>
              <a:rPr lang="de-DE" dirty="0" smtClean="0"/>
              <a:t>Häuser“ </a:t>
            </a:r>
            <a:r>
              <a:rPr lang="de-DE" dirty="0"/>
              <a:t>– </a:t>
            </a:r>
            <a:r>
              <a:rPr lang="de-DE" dirty="0" smtClean="0"/>
              <a:t>Spruch </a:t>
            </a:r>
            <a:r>
              <a:rPr lang="de-DE" dirty="0"/>
              <a:t>des Herrn.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651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5899" y="23290"/>
            <a:ext cx="9608261" cy="1325563"/>
          </a:xfrm>
        </p:spPr>
        <p:txBody>
          <a:bodyPr>
            <a:normAutofit/>
          </a:bodyPr>
          <a:lstStyle/>
          <a:p>
            <a:r>
              <a:rPr lang="de-DE" sz="2400" cap="all" dirty="0"/>
              <a:t>2</a:t>
            </a:r>
            <a:r>
              <a:rPr lang="de-DE" sz="2400" cap="all" dirty="0" smtClean="0"/>
              <a:t>. Die </a:t>
            </a:r>
            <a:r>
              <a:rPr lang="de-DE" sz="2400" cap="all" dirty="0"/>
              <a:t>geographische Konstellation: Gefährliche Wanderungen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H="1">
            <a:off x="-396044" y="-576064"/>
            <a:ext cx="792088" cy="7605464"/>
          </a:xfrm>
          <a:prstGeom prst="rect">
            <a:avLst/>
          </a:prstGeom>
          <a:solidFill>
            <a:srgbClr val="8DAE10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b="1" dirty="0"/>
          </a:p>
        </p:txBody>
      </p:sp>
      <p:pic>
        <p:nvPicPr>
          <p:cNvPr id="6" name="Inhaltsplatzhalter 5" descr="BoNT-Kombilogo (nebeneinander)[2]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01880" y="6313682"/>
            <a:ext cx="845216" cy="410359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60D-1179-4331-B24F-6FAB122C6B6F}" type="slidenum">
              <a:rPr lang="de-DE" smtClean="0"/>
              <a:t>6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684692" y="6356350"/>
            <a:ext cx="6436265" cy="365125"/>
          </a:xfrm>
        </p:spPr>
        <p:txBody>
          <a:bodyPr/>
          <a:lstStyle/>
          <a:p>
            <a:pPr algn="l"/>
            <a:r>
              <a:rPr lang="de-DE" dirty="0" smtClean="0"/>
              <a:t>SÖDING ǀ DER MESSIAS AUF DER FLUCHTT ǀ WEIHNACHTSVORLESUNG 2015 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546505" y="1309286"/>
            <a:ext cx="7487256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de-DE" b="1" dirty="0" smtClean="0">
                <a:solidFill>
                  <a:srgbClr val="8DAE10"/>
                </a:solidFill>
              </a:rPr>
              <a:t>Origenes, contra </a:t>
            </a:r>
            <a:r>
              <a:rPr lang="de-DE" b="1" dirty="0" err="1" smtClean="0">
                <a:solidFill>
                  <a:srgbClr val="8DAE10"/>
                </a:solidFill>
              </a:rPr>
              <a:t>Celsum</a:t>
            </a:r>
            <a:r>
              <a:rPr lang="de-DE" b="1" dirty="0" smtClean="0">
                <a:solidFill>
                  <a:srgbClr val="8DAE10"/>
                </a:solidFill>
              </a:rPr>
              <a:t> I 66  </a:t>
            </a:r>
            <a:r>
              <a:rPr lang="de-DE" dirty="0"/>
              <a:t>(im </a:t>
            </a:r>
            <a:r>
              <a:rPr lang="de-DE" dirty="0" smtClean="0"/>
              <a:t>Bericht </a:t>
            </a:r>
            <a:r>
              <a:rPr lang="de-DE" dirty="0"/>
              <a:t>über einen fiktiven Dialog)</a:t>
            </a:r>
            <a:r>
              <a:rPr lang="de-DE" b="1" dirty="0" smtClean="0">
                <a:solidFill>
                  <a:srgbClr val="8DAE10"/>
                </a:solidFill>
              </a:rPr>
              <a:t/>
            </a:r>
            <a:br>
              <a:rPr lang="de-DE" b="1" dirty="0" smtClean="0">
                <a:solidFill>
                  <a:srgbClr val="8DAE10"/>
                </a:solidFill>
              </a:rPr>
            </a:br>
            <a:r>
              <a:rPr lang="de-DE" dirty="0" smtClean="0"/>
              <a:t>Im </a:t>
            </a:r>
            <a:r>
              <a:rPr lang="de-DE" dirty="0"/>
              <a:t>Anschluss hieran richtet der Jude bei </a:t>
            </a:r>
            <a:r>
              <a:rPr lang="de-DE" dirty="0" err="1"/>
              <a:t>Celsus</a:t>
            </a:r>
            <a:r>
              <a:rPr lang="de-DE" dirty="0"/>
              <a:t> an Jesus die Frage: </a:t>
            </a:r>
            <a:r>
              <a:rPr lang="de-DE" dirty="0" smtClean="0"/>
              <a:t>„Warum musstest </a:t>
            </a:r>
            <a:r>
              <a:rPr lang="de-DE" dirty="0"/>
              <a:t>du auch noch als kleines Kind nach Ägypten gebracht werden, damit du nicht getötet würdest? Ein Gott durfte doch wegen des Todes billigerweise keine Furcht haben</a:t>
            </a:r>
            <a:r>
              <a:rPr lang="de-DE" dirty="0" smtClean="0"/>
              <a:t>. </a:t>
            </a:r>
            <a:r>
              <a:rPr lang="de-DE" dirty="0"/>
              <a:t> </a:t>
            </a:r>
            <a:r>
              <a:rPr lang="de-DE" dirty="0" smtClean="0"/>
              <a:t>…“  </a:t>
            </a:r>
          </a:p>
          <a:p>
            <a:pPr lvl="0">
              <a:spcBef>
                <a:spcPct val="20000"/>
              </a:spcBef>
            </a:pPr>
            <a:r>
              <a:rPr lang="de-DE" dirty="0" smtClean="0"/>
              <a:t> …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Da er aber für einen Eintritt in die Welt sorgen </a:t>
            </a:r>
            <a:r>
              <a:rPr lang="de-DE" dirty="0" smtClean="0"/>
              <a:t>musste</a:t>
            </a:r>
            <a:r>
              <a:rPr lang="de-DE" dirty="0"/>
              <a:t>, um hier wie ein Mensch zu leben, so durfte er sich nicht vor der Zeit der Todesgefahr preisgeben. So </a:t>
            </a:r>
            <a:r>
              <a:rPr lang="de-DE" dirty="0" smtClean="0"/>
              <a:t>musste </a:t>
            </a:r>
            <a:r>
              <a:rPr lang="de-DE" dirty="0"/>
              <a:t>er sich auch der Leitung seiner Erzieher überlassen, die der Weisung eines göttlichen Engels folgten. Zuerst nämlich gab der Bote den Auftrag: "Joseph, Sohn Davids, scheue dich nicht, Maria, dein Weib zu dir zu nehmen; denn was in ihr gezeugt worden ist, das ist vom Heiligen </a:t>
            </a:r>
            <a:r>
              <a:rPr lang="de-DE" dirty="0" smtClean="0"/>
              <a:t>Geist“, und </a:t>
            </a:r>
            <a:r>
              <a:rPr lang="de-DE" dirty="0"/>
              <a:t>dann den andern: </a:t>
            </a:r>
            <a:r>
              <a:rPr lang="de-DE" dirty="0" smtClean="0"/>
              <a:t>„Stehe </a:t>
            </a:r>
            <a:r>
              <a:rPr lang="de-DE" dirty="0"/>
              <a:t>auf, nimm das Kind und seine Mutter und fliehe nach Ägypten und weile dort, bis ich dir's sage; denn Herodes schickt sich an, das Kind zu suchen, um es zu </a:t>
            </a:r>
            <a:r>
              <a:rPr lang="de-DE" dirty="0" smtClean="0"/>
              <a:t>verderben.“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80" y="1474982"/>
            <a:ext cx="2398520" cy="1388617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768096" y="2871216"/>
            <a:ext cx="2258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Origenes </a:t>
            </a:r>
            <a:r>
              <a:rPr lang="de-DE" sz="1200" dirty="0"/>
              <a:t>in einer Handschrift der Bayerischen Staatsbibliothek München (Codex </a:t>
            </a:r>
            <a:r>
              <a:rPr lang="de-DE" sz="1200" dirty="0" err="1"/>
              <a:t>Monacensis</a:t>
            </a:r>
            <a:r>
              <a:rPr lang="de-DE" sz="1200" dirty="0"/>
              <a:t> </a:t>
            </a:r>
            <a:r>
              <a:rPr lang="de-DE" sz="1200" dirty="0" err="1"/>
              <a:t>Clm</a:t>
            </a:r>
            <a:r>
              <a:rPr lang="de-DE" sz="1200" dirty="0"/>
              <a:t> 17092, </a:t>
            </a:r>
            <a:r>
              <a:rPr lang="de-DE" sz="1200" dirty="0" err="1"/>
              <a:t>fol</a:t>
            </a:r>
            <a:r>
              <a:rPr lang="de-DE" sz="1200" dirty="0"/>
              <a:t>. </a:t>
            </a:r>
            <a:r>
              <a:rPr lang="de-DE" sz="1200" dirty="0" smtClean="0"/>
              <a:t>130)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15128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5899" y="23290"/>
            <a:ext cx="9608261" cy="1325563"/>
          </a:xfrm>
        </p:spPr>
        <p:txBody>
          <a:bodyPr>
            <a:normAutofit/>
          </a:bodyPr>
          <a:lstStyle/>
          <a:p>
            <a:r>
              <a:rPr lang="de-DE" sz="2400" cap="all" dirty="0"/>
              <a:t>2</a:t>
            </a:r>
            <a:r>
              <a:rPr lang="de-DE" sz="2400" cap="all" dirty="0" smtClean="0"/>
              <a:t>. Die </a:t>
            </a:r>
            <a:r>
              <a:rPr lang="de-DE" sz="2400" cap="all" dirty="0"/>
              <a:t>geographische Konstellation: Gefährliche Wanderungen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H="1">
            <a:off x="-396044" y="-576064"/>
            <a:ext cx="792088" cy="7605464"/>
          </a:xfrm>
          <a:prstGeom prst="rect">
            <a:avLst/>
          </a:prstGeom>
          <a:solidFill>
            <a:srgbClr val="8DAE10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b="1" dirty="0"/>
          </a:p>
        </p:txBody>
      </p:sp>
      <p:pic>
        <p:nvPicPr>
          <p:cNvPr id="6" name="Inhaltsplatzhalter 5" descr="BoNT-Kombilogo (nebeneinander)[2]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01880" y="6313682"/>
            <a:ext cx="845216" cy="410359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60D-1179-4331-B24F-6FAB122C6B6F}" type="slidenum">
              <a:rPr lang="de-DE" smtClean="0"/>
              <a:t>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684692" y="6356350"/>
            <a:ext cx="6436265" cy="365125"/>
          </a:xfrm>
        </p:spPr>
        <p:txBody>
          <a:bodyPr/>
          <a:lstStyle/>
          <a:p>
            <a:pPr algn="l"/>
            <a:r>
              <a:rPr lang="de-DE" dirty="0" smtClean="0"/>
              <a:t>SÖDING ǀ DER MESSIAS AUF DER FLUCHTT ǀ WEIHNACHTSVORLESUNG 2015 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546505" y="1309286"/>
            <a:ext cx="74872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8DAE10"/>
                </a:solidFill>
              </a:rPr>
              <a:t>Arabisches Kindheitsevangelium 24 </a:t>
            </a:r>
            <a:br>
              <a:rPr lang="de-DE" b="1" dirty="0" smtClean="0">
                <a:solidFill>
                  <a:srgbClr val="8DAE10"/>
                </a:solidFill>
              </a:rPr>
            </a:br>
            <a:r>
              <a:rPr lang="de-DE" dirty="0"/>
              <a:t>Von dort </a:t>
            </a:r>
            <a:r>
              <a:rPr lang="de-DE" dirty="0" smtClean="0"/>
              <a:t>zogen sie zu einer Sykomore, die heute </a:t>
            </a:r>
            <a:r>
              <a:rPr lang="de-DE" dirty="0" err="1" smtClean="0"/>
              <a:t>Matariya</a:t>
            </a:r>
            <a:r>
              <a:rPr lang="de-DE" dirty="0"/>
              <a:t> </a:t>
            </a:r>
            <a:r>
              <a:rPr lang="de-DE" dirty="0" smtClean="0"/>
              <a:t>heißt, und der Herr Jesus ließ in </a:t>
            </a:r>
            <a:r>
              <a:rPr lang="de-DE" dirty="0" err="1" smtClean="0"/>
              <a:t>Matariya</a:t>
            </a:r>
            <a:r>
              <a:rPr lang="de-DE" dirty="0" smtClean="0"/>
              <a:t> eine Quelle sprudeln, in welcher Mart Maria sein Hemd wusch. Aus dem Schweiß des </a:t>
            </a:r>
            <a:r>
              <a:rPr lang="de-DE" dirty="0"/>
              <a:t>H</a:t>
            </a:r>
            <a:r>
              <a:rPr lang="de-DE" dirty="0" smtClean="0"/>
              <a:t>errn Jesus, den sie dort auswrang, kam in jener Gegend Balsam hervor.  </a:t>
            </a:r>
            <a:endParaRPr lang="de-DE" dirty="0"/>
          </a:p>
          <a:p>
            <a:pPr algn="r"/>
            <a:r>
              <a:rPr lang="de-DE" dirty="0"/>
              <a:t/>
            </a:r>
            <a:br>
              <a:rPr lang="de-DE" dirty="0"/>
            </a:br>
            <a:r>
              <a:rPr lang="de-DE" sz="1600" dirty="0" smtClean="0"/>
              <a:t>(Antike christliche Apokryphen in deutscher Übersetzung I/2, </a:t>
            </a:r>
            <a:br>
              <a:rPr lang="de-DE" sz="1600" dirty="0" smtClean="0"/>
            </a:br>
            <a:r>
              <a:rPr lang="de-DE" sz="1600" dirty="0" err="1" smtClean="0"/>
              <a:t>hg</a:t>
            </a:r>
            <a:r>
              <a:rPr lang="de-DE" sz="1600" dirty="0" smtClean="0"/>
              <a:t>. von Christoph </a:t>
            </a:r>
            <a:r>
              <a:rPr lang="de-DE" sz="1600" dirty="0" err="1" smtClean="0"/>
              <a:t>Markschies</a:t>
            </a:r>
            <a:r>
              <a:rPr lang="de-DE" sz="1600" dirty="0" smtClean="0"/>
              <a:t> und Jens Schröter, Tübingen 2012, 972) 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45" y="1415034"/>
            <a:ext cx="2613955" cy="164679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44" y="3467329"/>
            <a:ext cx="2613955" cy="179836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557016" y="4773168"/>
            <a:ext cx="6208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Das arabische Kindheitsevangelium dürfte aus dem 5. Jh</a:t>
            </a:r>
            <a:r>
              <a:rPr lang="de-DE" sz="1600" dirty="0"/>
              <a:t>.</a:t>
            </a:r>
            <a:r>
              <a:rPr lang="de-DE" sz="1600" dirty="0" smtClean="0"/>
              <a:t> stammen. </a:t>
            </a:r>
            <a:br>
              <a:rPr lang="de-DE" sz="1600" dirty="0" smtClean="0"/>
            </a:br>
            <a:r>
              <a:rPr lang="de-DE" sz="1600" dirty="0" smtClean="0"/>
              <a:t>Der Ort liegt nahe </a:t>
            </a:r>
            <a:r>
              <a:rPr lang="de-DE" sz="1600" dirty="0" err="1" smtClean="0"/>
              <a:t>Heliopolis</a:t>
            </a:r>
            <a:r>
              <a:rPr lang="de-DE" sz="1600" dirty="0" smtClean="0"/>
              <a:t>, das heute zu Kairo gehört.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2085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5899" y="23290"/>
            <a:ext cx="9608261" cy="1325563"/>
          </a:xfrm>
        </p:spPr>
        <p:txBody>
          <a:bodyPr>
            <a:normAutofit/>
          </a:bodyPr>
          <a:lstStyle/>
          <a:p>
            <a:r>
              <a:rPr lang="de-DE" sz="2400" cap="all" dirty="0"/>
              <a:t>2</a:t>
            </a:r>
            <a:r>
              <a:rPr lang="de-DE" sz="2400" cap="all" dirty="0" smtClean="0"/>
              <a:t>. Die </a:t>
            </a:r>
            <a:r>
              <a:rPr lang="de-DE" sz="2400" cap="all" dirty="0"/>
              <a:t>geographische Konstellation: Gefährliche Wanderungen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H="1">
            <a:off x="-396044" y="-576064"/>
            <a:ext cx="792088" cy="7605464"/>
          </a:xfrm>
          <a:prstGeom prst="rect">
            <a:avLst/>
          </a:prstGeom>
          <a:solidFill>
            <a:srgbClr val="8DAE10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b="1" dirty="0"/>
          </a:p>
        </p:txBody>
      </p:sp>
      <p:pic>
        <p:nvPicPr>
          <p:cNvPr id="6" name="Inhaltsplatzhalter 5" descr="BoNT-Kombilogo (nebeneinander)[2]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01880" y="6313682"/>
            <a:ext cx="845216" cy="410359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60D-1179-4331-B24F-6FAB122C6B6F}" type="slidenum">
              <a:rPr lang="de-DE" smtClean="0"/>
              <a:t>8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684692" y="6356350"/>
            <a:ext cx="6436265" cy="365125"/>
          </a:xfrm>
        </p:spPr>
        <p:txBody>
          <a:bodyPr/>
          <a:lstStyle/>
          <a:p>
            <a:pPr algn="l"/>
            <a:r>
              <a:rPr lang="de-DE" dirty="0" smtClean="0"/>
              <a:t>SÖDING ǀ DER MESSIAS AUF DER FLUCHTT ǀ WEIHNACHTSVORLESUNG 2015 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546505" y="1309286"/>
            <a:ext cx="74872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8DAE10"/>
                </a:solidFill>
              </a:rPr>
              <a:t>Koran, Sure </a:t>
            </a:r>
            <a:r>
              <a:rPr lang="de-DE" b="1" dirty="0">
                <a:solidFill>
                  <a:srgbClr val="8DAE10"/>
                </a:solidFill>
              </a:rPr>
              <a:t>19 Maryam (zu </a:t>
            </a:r>
            <a:r>
              <a:rPr lang="de-DE" b="1" dirty="0" smtClean="0">
                <a:solidFill>
                  <a:srgbClr val="8DAE10"/>
                </a:solidFill>
              </a:rPr>
              <a:t>Mekka)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aseline="30000" dirty="0" smtClean="0"/>
              <a:t>22</a:t>
            </a:r>
            <a:r>
              <a:rPr lang="de-DE" dirty="0" smtClean="0"/>
              <a:t>So </a:t>
            </a:r>
            <a:r>
              <a:rPr lang="de-DE" dirty="0"/>
              <a:t>empfing sie ihn. Und sie zog sich mit ihm </a:t>
            </a:r>
            <a:r>
              <a:rPr lang="de-DE" dirty="0" smtClean="0"/>
              <a:t>zu </a:t>
            </a:r>
            <a:r>
              <a:rPr lang="de-DE" dirty="0"/>
              <a:t>einem entlegenen Ort zurück. </a:t>
            </a:r>
            <a:r>
              <a:rPr lang="de-DE" baseline="30000" dirty="0"/>
              <a:t>23</a:t>
            </a:r>
            <a:r>
              <a:rPr lang="de-DE" dirty="0"/>
              <a:t>Die Wehen ließen sie zum Stamm der Palme gehen. Sie sagte: „O wäre ich doch vorher gestorben und ganz und gar in Vergessenheit geraten!“ </a:t>
            </a:r>
            <a:r>
              <a:rPr lang="de-DE" baseline="30000" dirty="0"/>
              <a:t>24</a:t>
            </a:r>
            <a:r>
              <a:rPr lang="de-DE" dirty="0"/>
              <a:t>Da rief er ihr von unten her zu: „Sei nicht betrübt! Dein Herr hat unter dir Wasser fließen lassen. </a:t>
            </a:r>
            <a:r>
              <a:rPr lang="de-DE" baseline="30000" dirty="0"/>
              <a:t>25</a:t>
            </a:r>
            <a:r>
              <a:rPr lang="de-DE" dirty="0"/>
              <a:t>Und schüttle den Stamm der Palme gegen dich, so lässt er reife, frische Datteln auf dich niederfallen. </a:t>
            </a:r>
            <a:r>
              <a:rPr lang="de-DE" baseline="30000" dirty="0"/>
              <a:t>26</a:t>
            </a:r>
            <a:r>
              <a:rPr lang="de-DE" dirty="0"/>
              <a:t>Dann iss und trink und sei frohen Mutes. Und wenn du jemanden von den Menschen siehst, dann sag: Ich habe dem Erbarmer ein Fasten gelobt, so werde ich heute mit keinem Menschen reden.“ </a:t>
            </a:r>
            <a:br>
              <a:rPr lang="de-DE" dirty="0"/>
            </a:br>
            <a:r>
              <a:rPr lang="de-DE" baseline="30000" dirty="0"/>
              <a:t>27</a:t>
            </a:r>
            <a:r>
              <a:rPr lang="de-DE" dirty="0"/>
              <a:t>Dann kam sie mit ihm zu dem Volk, indem sie ihn trug ... </a:t>
            </a:r>
          </a:p>
          <a:p>
            <a:pPr algn="r"/>
            <a:r>
              <a:rPr lang="de-DE" dirty="0"/>
              <a:t/>
            </a:r>
            <a:br>
              <a:rPr lang="de-DE" dirty="0"/>
            </a:br>
            <a:r>
              <a:rPr lang="de-DE" sz="1600" dirty="0"/>
              <a:t>(Übersetzung: Adel Theodor </a:t>
            </a:r>
            <a:r>
              <a:rPr lang="de-DE" sz="1600" dirty="0" err="1"/>
              <a:t>Khoury</a:t>
            </a:r>
            <a:r>
              <a:rPr lang="de-DE" sz="1600" dirty="0"/>
              <a:t> / Muhammad Salim Abdullah)</a:t>
            </a:r>
            <a:r>
              <a:rPr lang="de-DE" dirty="0"/>
              <a:t> </a:t>
            </a:r>
          </a:p>
        </p:txBody>
      </p:sp>
      <p:pic>
        <p:nvPicPr>
          <p:cNvPr id="11" name="Grafik 10" descr="Verkündigu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65" y="1415799"/>
            <a:ext cx="2110183" cy="315738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95528" y="4600269"/>
            <a:ext cx="1901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Koran mit Illustrationen, Persien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76102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5899" y="23290"/>
            <a:ext cx="9608261" cy="1325563"/>
          </a:xfrm>
        </p:spPr>
        <p:txBody>
          <a:bodyPr>
            <a:normAutofit/>
          </a:bodyPr>
          <a:lstStyle/>
          <a:p>
            <a:r>
              <a:rPr lang="de-DE" sz="2400" cap="all" dirty="0"/>
              <a:t>3</a:t>
            </a:r>
            <a:r>
              <a:rPr lang="de-DE" sz="2400" cap="all" dirty="0" smtClean="0"/>
              <a:t>. Die politische Agenda: weiträumige Planungen</a:t>
            </a:r>
            <a:endParaRPr lang="de-DE" sz="2400" cap="all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H="1">
            <a:off x="-396044" y="-576064"/>
            <a:ext cx="792088" cy="7605464"/>
          </a:xfrm>
          <a:prstGeom prst="rect">
            <a:avLst/>
          </a:prstGeom>
          <a:solidFill>
            <a:srgbClr val="8DAE10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b="1" dirty="0"/>
          </a:p>
        </p:txBody>
      </p:sp>
      <p:pic>
        <p:nvPicPr>
          <p:cNvPr id="6" name="Inhaltsplatzhalter 5" descr="BoNT-Kombilogo (nebeneinander)[2]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01880" y="6313682"/>
            <a:ext cx="845216" cy="410359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60D-1179-4331-B24F-6FAB122C6B6F}" type="slidenum">
              <a:rPr lang="de-DE" smtClean="0"/>
              <a:t>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684692" y="6356350"/>
            <a:ext cx="6436265" cy="365125"/>
          </a:xfrm>
        </p:spPr>
        <p:txBody>
          <a:bodyPr/>
          <a:lstStyle/>
          <a:p>
            <a:pPr algn="l"/>
            <a:r>
              <a:rPr lang="de-DE" dirty="0" smtClean="0"/>
              <a:t>SÖDING ǀ DER MESSIAS AUF DER FLUCHTT ǀ WEIHNACHTSVORLESUNG 2015 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80" y="1151136"/>
            <a:ext cx="6438519" cy="483227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054215" y="5678424"/>
            <a:ext cx="3832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Rheinische Post 15. 12. 2015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8037575" y="1099663"/>
            <a:ext cx="3062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8DAE10"/>
                </a:solidFill>
              </a:rPr>
              <a:t>Lk 10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„</a:t>
            </a:r>
            <a:r>
              <a:rPr lang="de-DE" baseline="30000" dirty="0" smtClean="0"/>
              <a:t>27</a:t>
            </a:r>
            <a:r>
              <a:rPr lang="de-DE" dirty="0" smtClean="0"/>
              <a:t>Du sollst den </a:t>
            </a:r>
            <a:r>
              <a:rPr lang="de-DE" dirty="0"/>
              <a:t>H</a:t>
            </a:r>
            <a:r>
              <a:rPr lang="de-DE" dirty="0" smtClean="0"/>
              <a:t>errn, deinen Gott, lieben (Dtn 6,5) und deinen Nächsten wie dich selbst (Lev 19,18).“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8016240" y="2676299"/>
            <a:ext cx="308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„</a:t>
            </a:r>
            <a:r>
              <a:rPr lang="de-DE" baseline="30000" dirty="0" smtClean="0"/>
              <a:t>28</a:t>
            </a:r>
            <a:r>
              <a:rPr lang="de-DE" dirty="0" smtClean="0"/>
              <a:t>Tu das, und du wirst leben.“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8022336" y="3121821"/>
            <a:ext cx="3331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„</a:t>
            </a:r>
            <a:r>
              <a:rPr lang="de-DE" baseline="30000" dirty="0" smtClean="0"/>
              <a:t>29</a:t>
            </a:r>
            <a:r>
              <a:rPr lang="de-DE" dirty="0" smtClean="0"/>
              <a:t>Wer ist denn mein Nächster?“  </a:t>
            </a:r>
          </a:p>
        </p:txBody>
      </p:sp>
    </p:spTree>
    <p:extLst>
      <p:ext uri="{BB962C8B-B14F-4D97-AF65-F5344CB8AC3E}">
        <p14:creationId xmlns:p14="http://schemas.microsoft.com/office/powerpoint/2010/main" val="233927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Breitbild</PresentationFormat>
  <Paragraphs>81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 Light</vt:lpstr>
      <vt:lpstr>Calibri</vt:lpstr>
      <vt:lpstr>Larissa</vt:lpstr>
      <vt:lpstr>Heimat in der Fremde</vt:lpstr>
      <vt:lpstr>1. Die FRAGESTELLUNG</vt:lpstr>
      <vt:lpstr>2. Die geographische Konstellation: Gefährliche Wanderungen</vt:lpstr>
      <vt:lpstr>2. Die geographische Konstellation: Gefährliche Wanderungen</vt:lpstr>
      <vt:lpstr>2. Die geographische Konstellation: Gefährliche Wanderungen</vt:lpstr>
      <vt:lpstr>2. Die geographische Konstellation: Gefährliche Wanderungen</vt:lpstr>
      <vt:lpstr>2. Die geographische Konstellation: Gefährliche Wanderungen</vt:lpstr>
      <vt:lpstr>2. Die geographische Konstellation: Gefährliche Wanderungen</vt:lpstr>
      <vt:lpstr>3. Die politische Agenda: weiträumige Planungen</vt:lpstr>
      <vt:lpstr>3. Die politische Agenda: weiträumige Planungen</vt:lpstr>
      <vt:lpstr>Der messias auf der Flucht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Luther liest Paulus</dc:title>
  <dc:creator>Thomas Söding</dc:creator>
  <cp:lastModifiedBy>Koch</cp:lastModifiedBy>
  <cp:revision>320</cp:revision>
  <dcterms:created xsi:type="dcterms:W3CDTF">2015-11-12T09:00:08Z</dcterms:created>
  <dcterms:modified xsi:type="dcterms:W3CDTF">2018-01-09T15:21:35Z</dcterms:modified>
</cp:coreProperties>
</file>