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20" r:id="rId1"/>
  </p:sldMasterIdLst>
  <p:notesMasterIdLst>
    <p:notesMasterId r:id="rId23"/>
  </p:notesMasterIdLst>
  <p:sldIdLst>
    <p:sldId id="272" r:id="rId2"/>
    <p:sldId id="274" r:id="rId3"/>
    <p:sldId id="273" r:id="rId4"/>
    <p:sldId id="275" r:id="rId5"/>
    <p:sldId id="281" r:id="rId6"/>
    <p:sldId id="283" r:id="rId7"/>
    <p:sldId id="282" r:id="rId8"/>
    <p:sldId id="276" r:id="rId9"/>
    <p:sldId id="277" r:id="rId10"/>
    <p:sldId id="288" r:id="rId11"/>
    <p:sldId id="284" r:id="rId12"/>
    <p:sldId id="290" r:id="rId13"/>
    <p:sldId id="287" r:id="rId14"/>
    <p:sldId id="285" r:id="rId15"/>
    <p:sldId id="289" r:id="rId16"/>
    <p:sldId id="286" r:id="rId17"/>
    <p:sldId id="291" r:id="rId18"/>
    <p:sldId id="292" r:id="rId19"/>
    <p:sldId id="293" r:id="rId20"/>
    <p:sldId id="295" r:id="rId21"/>
    <p:sldId id="294" r:id="rId22"/>
  </p:sldIdLst>
  <p:sldSz cx="9144000" cy="6858000" type="screen4x3"/>
  <p:notesSz cx="7099300" cy="10234613"/>
  <p:embeddedFontLst>
    <p:embeddedFont>
      <p:font typeface="Bwgrkl" panose="020B0604020202020204" charset="0"/>
      <p:regular r:id="rId24"/>
    </p:embeddedFont>
    <p:embeddedFont>
      <p:font typeface="Calibri" panose="020F0502020204030204" pitchFamily="34" charset="0"/>
      <p:regular r:id="rId25"/>
      <p:bold r:id="rId26"/>
      <p:italic r:id="rId27"/>
      <p:boldItalic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AE10"/>
    <a:srgbClr val="003560"/>
    <a:srgbClr val="A4A110"/>
    <a:srgbClr val="A4AB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3" d="100"/>
          <a:sy n="113" d="100"/>
        </p:scale>
        <p:origin x="94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A7534DBE-682C-4923-9751-2947ABC27466}" type="datetimeFigureOut">
              <a:rPr lang="de-DE" smtClean="0"/>
              <a:pPr/>
              <a:t>08.04.2020</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3D9239EA-15D8-432B-AD01-B4BB33453B99}" type="slidenum">
              <a:rPr lang="de-DE" smtClean="0"/>
              <a:pPr/>
              <a:t>‹Nr.›</a:t>
            </a:fld>
            <a:endParaRPr lang="de-D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B02505A-B75B-4199-9578-6133AE4CDAFF}" type="datetime1">
              <a:rPr lang="de-DE" smtClean="0"/>
              <a:t>08.04.2020</a:t>
            </a:fld>
            <a:endParaRPr lang="de-DE"/>
          </a:p>
        </p:txBody>
      </p:sp>
      <p:sp>
        <p:nvSpPr>
          <p:cNvPr id="5" name="Fußzeilenplatzhalter 4"/>
          <p:cNvSpPr>
            <a:spLocks noGrp="1"/>
          </p:cNvSpPr>
          <p:nvPr>
            <p:ph type="ftr" sz="quarter" idx="11"/>
          </p:nvPr>
        </p:nvSpPr>
        <p:spPr/>
        <p:txBody>
          <a:bodyPr/>
          <a:lstStyle/>
          <a:p>
            <a:r>
              <a:rPr lang="de-DE"/>
              <a:t>SÖDING | DIE AUFERSTEHUNG JESU</a:t>
            </a:r>
          </a:p>
        </p:txBody>
      </p:sp>
      <p:sp>
        <p:nvSpPr>
          <p:cNvPr id="6" name="Foliennummernplatzhalter 5"/>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C389BE76-6A35-4A25-9991-252D4D99EB58}" type="datetime1">
              <a:rPr lang="de-DE" smtClean="0"/>
              <a:t>08.04.2020</a:t>
            </a:fld>
            <a:endParaRPr lang="de-DE"/>
          </a:p>
        </p:txBody>
      </p:sp>
      <p:sp>
        <p:nvSpPr>
          <p:cNvPr id="5" name="Fußzeilenplatzhalter 4"/>
          <p:cNvSpPr>
            <a:spLocks noGrp="1"/>
          </p:cNvSpPr>
          <p:nvPr>
            <p:ph type="ftr" sz="quarter" idx="11"/>
          </p:nvPr>
        </p:nvSpPr>
        <p:spPr/>
        <p:txBody>
          <a:bodyPr/>
          <a:lstStyle/>
          <a:p>
            <a:r>
              <a:rPr lang="de-DE"/>
              <a:t>SÖDING | DIE AUFERSTEHUNG JESU</a:t>
            </a:r>
          </a:p>
        </p:txBody>
      </p:sp>
      <p:sp>
        <p:nvSpPr>
          <p:cNvPr id="6" name="Foliennummernplatzhalter 5"/>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65A9381-4FFB-4540-B366-4302BAE9D29E}" type="datetime1">
              <a:rPr lang="de-DE" smtClean="0"/>
              <a:t>08.04.2020</a:t>
            </a:fld>
            <a:endParaRPr lang="de-DE"/>
          </a:p>
        </p:txBody>
      </p:sp>
      <p:sp>
        <p:nvSpPr>
          <p:cNvPr id="5" name="Fußzeilenplatzhalter 4"/>
          <p:cNvSpPr>
            <a:spLocks noGrp="1"/>
          </p:cNvSpPr>
          <p:nvPr>
            <p:ph type="ftr" sz="quarter" idx="11"/>
          </p:nvPr>
        </p:nvSpPr>
        <p:spPr/>
        <p:txBody>
          <a:bodyPr/>
          <a:lstStyle/>
          <a:p>
            <a:r>
              <a:rPr lang="de-DE"/>
              <a:t>SÖDING | DIE AUFERSTEHUNG JESU</a:t>
            </a:r>
          </a:p>
        </p:txBody>
      </p:sp>
      <p:sp>
        <p:nvSpPr>
          <p:cNvPr id="6" name="Foliennummernplatzhalter 5"/>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C208C90-45FC-4C33-9463-A7FA4576F11C}" type="datetime1">
              <a:rPr lang="de-DE" smtClean="0"/>
              <a:t>08.04.2020</a:t>
            </a:fld>
            <a:endParaRPr lang="de-DE"/>
          </a:p>
        </p:txBody>
      </p:sp>
      <p:sp>
        <p:nvSpPr>
          <p:cNvPr id="5" name="Fußzeilenplatzhalter 4"/>
          <p:cNvSpPr>
            <a:spLocks noGrp="1"/>
          </p:cNvSpPr>
          <p:nvPr>
            <p:ph type="ftr" sz="quarter" idx="11"/>
          </p:nvPr>
        </p:nvSpPr>
        <p:spPr/>
        <p:txBody>
          <a:bodyPr/>
          <a:lstStyle/>
          <a:p>
            <a:r>
              <a:rPr lang="de-DE"/>
              <a:t>SÖDING | DIE AUFERSTEHUNG JESU</a:t>
            </a:r>
          </a:p>
        </p:txBody>
      </p:sp>
      <p:sp>
        <p:nvSpPr>
          <p:cNvPr id="6" name="Foliennummernplatzhalter 5"/>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D10F99F4-9561-426C-BFC5-00E2E62950D8}" type="datetime1">
              <a:rPr lang="de-DE" smtClean="0"/>
              <a:t>08.04.2020</a:t>
            </a:fld>
            <a:endParaRPr lang="de-DE"/>
          </a:p>
        </p:txBody>
      </p:sp>
      <p:sp>
        <p:nvSpPr>
          <p:cNvPr id="5" name="Fußzeilenplatzhalter 4"/>
          <p:cNvSpPr>
            <a:spLocks noGrp="1"/>
          </p:cNvSpPr>
          <p:nvPr>
            <p:ph type="ftr" sz="quarter" idx="11"/>
          </p:nvPr>
        </p:nvSpPr>
        <p:spPr/>
        <p:txBody>
          <a:bodyPr/>
          <a:lstStyle/>
          <a:p>
            <a:r>
              <a:rPr lang="de-DE"/>
              <a:t>SÖDING | DIE AUFERSTEHUNG JESU</a:t>
            </a:r>
          </a:p>
        </p:txBody>
      </p:sp>
      <p:sp>
        <p:nvSpPr>
          <p:cNvPr id="6" name="Foliennummernplatzhalter 5"/>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885654B-9CB4-4AAB-B2AF-1FB8A647010C}" type="datetime1">
              <a:rPr lang="de-DE" smtClean="0"/>
              <a:t>08.04.2020</a:t>
            </a:fld>
            <a:endParaRPr lang="de-DE"/>
          </a:p>
        </p:txBody>
      </p:sp>
      <p:sp>
        <p:nvSpPr>
          <p:cNvPr id="6" name="Fußzeilenplatzhalter 5"/>
          <p:cNvSpPr>
            <a:spLocks noGrp="1"/>
          </p:cNvSpPr>
          <p:nvPr>
            <p:ph type="ftr" sz="quarter" idx="11"/>
          </p:nvPr>
        </p:nvSpPr>
        <p:spPr/>
        <p:txBody>
          <a:bodyPr/>
          <a:lstStyle/>
          <a:p>
            <a:r>
              <a:rPr lang="de-DE"/>
              <a:t>SÖDING | DIE AUFERSTEHUNG JESU</a:t>
            </a:r>
          </a:p>
        </p:txBody>
      </p:sp>
      <p:sp>
        <p:nvSpPr>
          <p:cNvPr id="7" name="Foliennummernplatzhalter 6"/>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4EA663B-79A4-4BED-ABA1-E333748479D4}" type="datetime1">
              <a:rPr lang="de-DE" smtClean="0"/>
              <a:t>08.04.2020</a:t>
            </a:fld>
            <a:endParaRPr lang="de-DE"/>
          </a:p>
        </p:txBody>
      </p:sp>
      <p:sp>
        <p:nvSpPr>
          <p:cNvPr id="8" name="Fußzeilenplatzhalter 7"/>
          <p:cNvSpPr>
            <a:spLocks noGrp="1"/>
          </p:cNvSpPr>
          <p:nvPr>
            <p:ph type="ftr" sz="quarter" idx="11"/>
          </p:nvPr>
        </p:nvSpPr>
        <p:spPr/>
        <p:txBody>
          <a:bodyPr/>
          <a:lstStyle/>
          <a:p>
            <a:r>
              <a:rPr lang="de-DE"/>
              <a:t>SÖDING | DIE AUFERSTEHUNG JESU</a:t>
            </a:r>
          </a:p>
        </p:txBody>
      </p:sp>
      <p:sp>
        <p:nvSpPr>
          <p:cNvPr id="9" name="Foliennummernplatzhalter 8"/>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8EB6B42-BCC2-4A2B-AEC7-CFB3A7FF5EB8}" type="datetime1">
              <a:rPr lang="de-DE" smtClean="0"/>
              <a:t>08.04.2020</a:t>
            </a:fld>
            <a:endParaRPr lang="de-DE"/>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F07DE053-ABA8-415A-9F60-33856B860059}" type="datetime1">
              <a:rPr lang="de-DE" smtClean="0"/>
              <a:t>08.04.2020</a:t>
            </a:fld>
            <a:endParaRPr lang="de-DE"/>
          </a:p>
        </p:txBody>
      </p:sp>
      <p:sp>
        <p:nvSpPr>
          <p:cNvPr id="3" name="Fußzeilenplatzhalter 2"/>
          <p:cNvSpPr>
            <a:spLocks noGrp="1"/>
          </p:cNvSpPr>
          <p:nvPr>
            <p:ph type="ftr" sz="quarter" idx="11"/>
          </p:nvPr>
        </p:nvSpPr>
        <p:spPr/>
        <p:txBody>
          <a:bodyPr/>
          <a:lstStyle/>
          <a:p>
            <a:r>
              <a:rPr lang="de-DE"/>
              <a:t>SÖDING | DIE AUFERSTEHUNG JESU</a:t>
            </a:r>
          </a:p>
        </p:txBody>
      </p:sp>
      <p:sp>
        <p:nvSpPr>
          <p:cNvPr id="4" name="Foliennummernplatzhalter 3"/>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530E4A47-3871-4AB8-91CE-177D6D21D815}" type="datetime1">
              <a:rPr lang="de-DE" smtClean="0"/>
              <a:t>08.04.2020</a:t>
            </a:fld>
            <a:endParaRPr lang="de-DE"/>
          </a:p>
        </p:txBody>
      </p:sp>
      <p:sp>
        <p:nvSpPr>
          <p:cNvPr id="6" name="Fußzeilenplatzhalter 5"/>
          <p:cNvSpPr>
            <a:spLocks noGrp="1"/>
          </p:cNvSpPr>
          <p:nvPr>
            <p:ph type="ftr" sz="quarter" idx="11"/>
          </p:nvPr>
        </p:nvSpPr>
        <p:spPr/>
        <p:txBody>
          <a:bodyPr/>
          <a:lstStyle/>
          <a:p>
            <a:r>
              <a:rPr lang="de-DE"/>
              <a:t>SÖDING | DIE AUFERSTEHUNG JESU</a:t>
            </a:r>
          </a:p>
        </p:txBody>
      </p:sp>
      <p:sp>
        <p:nvSpPr>
          <p:cNvPr id="7" name="Foliennummernplatzhalter 6"/>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0F57E527-1D9F-4C17-8538-E04E5B341F34}" type="datetime1">
              <a:rPr lang="de-DE" smtClean="0"/>
              <a:t>08.04.2020</a:t>
            </a:fld>
            <a:endParaRPr lang="de-DE"/>
          </a:p>
        </p:txBody>
      </p:sp>
      <p:sp>
        <p:nvSpPr>
          <p:cNvPr id="6" name="Fußzeilenplatzhalter 5"/>
          <p:cNvSpPr>
            <a:spLocks noGrp="1"/>
          </p:cNvSpPr>
          <p:nvPr>
            <p:ph type="ftr" sz="quarter" idx="11"/>
          </p:nvPr>
        </p:nvSpPr>
        <p:spPr/>
        <p:txBody>
          <a:bodyPr/>
          <a:lstStyle/>
          <a:p>
            <a:r>
              <a:rPr lang="de-DE"/>
              <a:t>SÖDING | DIE AUFERSTEHUNG JESU</a:t>
            </a:r>
          </a:p>
        </p:txBody>
      </p:sp>
      <p:sp>
        <p:nvSpPr>
          <p:cNvPr id="7" name="Foliennummernplatzhalter 6"/>
          <p:cNvSpPr>
            <a:spLocks noGrp="1"/>
          </p:cNvSpPr>
          <p:nvPr>
            <p:ph type="sldNum" sz="quarter" idx="12"/>
          </p:nvPr>
        </p:nvSpPr>
        <p:spPr/>
        <p:txBody>
          <a:bodyPr/>
          <a:lstStyle/>
          <a:p>
            <a:fld id="{4C56D542-B31D-400B-ABCE-B52EC374BC9C}"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6FCDB-400A-45EE-AE40-41C2CCB417E8}" type="datetime1">
              <a:rPr lang="de-DE" smtClean="0"/>
              <a:t>08.04.2020</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SÖDING | DIE AUFERSTEHUNG JESU</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6D542-B31D-400B-ABCE-B52EC374BC9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7.jpe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2.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2.jpe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6.m4a"/><Relationship Id="rId7" Type="http://schemas.openxmlformats.org/officeDocument/2006/relationships/oleObject" Target="../embeddings/oleObject1.bin"/><Relationship Id="rId2" Type="http://schemas.openxmlformats.org/officeDocument/2006/relationships/tags" Target="../tags/tag10.xml"/><Relationship Id="rId1" Type="http://schemas.openxmlformats.org/officeDocument/2006/relationships/vmlDrawing" Target="../drawings/vmlDrawing1.vml"/><Relationship Id="rId6" Type="http://schemas.openxmlformats.org/officeDocument/2006/relationships/image" Target="../media/image1.png"/><Relationship Id="rId11" Type="http://schemas.openxmlformats.org/officeDocument/2006/relationships/image" Target="../media/image2.png"/><Relationship Id="rId5" Type="http://schemas.openxmlformats.org/officeDocument/2006/relationships/slideLayout" Target="../slideLayouts/slideLayout4.xml"/><Relationship Id="rId10" Type="http://schemas.openxmlformats.org/officeDocument/2006/relationships/image" Target="../media/image15.png"/><Relationship Id="rId4" Type="http://schemas.openxmlformats.org/officeDocument/2006/relationships/audio" Target="../media/media16.m4a"/><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media17.m4a"/><Relationship Id="rId7" Type="http://schemas.openxmlformats.org/officeDocument/2006/relationships/image" Target="../media/image18.jpeg"/><Relationship Id="rId2" Type="http://schemas.microsoft.com/office/2007/relationships/media" Target="../media/media17.m4a"/><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21.gif"/><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21.gif"/><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2.jpeg"/><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2.png"/><Relationship Id="rId2" Type="http://schemas.microsoft.com/office/2007/relationships/media" Target="../media/media21.m4a"/><Relationship Id="rId1" Type="http://schemas.openxmlformats.org/officeDocument/2006/relationships/tags" Target="../tags/tag14.xml"/><Relationship Id="rId6" Type="http://schemas.openxmlformats.org/officeDocument/2006/relationships/image" Target="../media/image23.jpeg"/><Relationship Id="rId5" Type="http://schemas.openxmlformats.org/officeDocument/2006/relationships/image" Target="../media/image21.gif"/><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285860"/>
            <a:ext cx="7772400" cy="1470025"/>
          </a:xfrm>
        </p:spPr>
        <p:txBody>
          <a:bodyPr>
            <a:normAutofit/>
          </a:bodyPr>
          <a:lstStyle/>
          <a:p>
            <a:r>
              <a:rPr lang="de-DE" cap="all" dirty="0">
                <a:solidFill>
                  <a:srgbClr val="8DAE10"/>
                </a:solidFill>
              </a:rPr>
              <a:t>Die Auferstehung Jesu</a:t>
            </a:r>
            <a:endParaRPr lang="de-DE" sz="3600" cap="all" dirty="0">
              <a:solidFill>
                <a:srgbClr val="8DAE10"/>
              </a:solidFill>
            </a:endParaRPr>
          </a:p>
        </p:txBody>
      </p:sp>
      <p:sp>
        <p:nvSpPr>
          <p:cNvPr id="3" name="Untertitel 2"/>
          <p:cNvSpPr>
            <a:spLocks noGrp="1"/>
          </p:cNvSpPr>
          <p:nvPr>
            <p:ph type="subTitle" idx="1"/>
          </p:nvPr>
        </p:nvSpPr>
        <p:spPr>
          <a:xfrm>
            <a:off x="467544" y="2780928"/>
            <a:ext cx="8208912" cy="2862650"/>
          </a:xfrm>
        </p:spPr>
        <p:txBody>
          <a:bodyPr>
            <a:normAutofit/>
          </a:bodyPr>
          <a:lstStyle/>
          <a:p>
            <a:r>
              <a:rPr lang="de-DE" cap="all" dirty="0">
                <a:solidFill>
                  <a:srgbClr val="003560"/>
                </a:solidFill>
              </a:rPr>
              <a:t>Das Unglaubliche wird wahr.</a:t>
            </a:r>
            <a:br>
              <a:rPr lang="de-DE" cap="all" dirty="0">
                <a:solidFill>
                  <a:srgbClr val="8DAE10"/>
                </a:solidFill>
              </a:rPr>
            </a:br>
            <a:br>
              <a:rPr lang="de-DE" cap="all" dirty="0">
                <a:solidFill>
                  <a:srgbClr val="8DAE10"/>
                </a:solidFill>
              </a:rPr>
            </a:br>
            <a:r>
              <a:rPr lang="de-DE" cap="all" dirty="0">
                <a:solidFill>
                  <a:srgbClr val="8DAE10"/>
                </a:solidFill>
              </a:rPr>
              <a:t>Glaubenszeugnisse im Neuen Testament</a:t>
            </a:r>
            <a:br>
              <a:rPr lang="de-DE" cap="all" dirty="0">
                <a:solidFill>
                  <a:srgbClr val="8DAE10"/>
                </a:solidFill>
              </a:rPr>
            </a:br>
            <a:r>
              <a:rPr lang="de-DE" cap="all" dirty="0">
                <a:solidFill>
                  <a:srgbClr val="8DAE10"/>
                </a:solidFill>
              </a:rPr>
              <a:t>und Chancen ihrer heutigen Vermittlung</a:t>
            </a:r>
            <a:endParaRPr lang="de-DE" sz="2000" cap="all" dirty="0">
              <a:solidFill>
                <a:srgbClr val="8DAE10"/>
              </a:solidFill>
            </a:endParaRPr>
          </a:p>
          <a:p>
            <a:pPr algn="l">
              <a:spcBef>
                <a:spcPts val="0"/>
              </a:spcBef>
            </a:pPr>
            <a:endParaRPr lang="de-DE" sz="2000" dirty="0">
              <a:solidFill>
                <a:srgbClr val="8DAE10"/>
              </a:solidFill>
            </a:endParaRPr>
          </a:p>
          <a:p>
            <a:pPr algn="l">
              <a:spcBef>
                <a:spcPts val="0"/>
              </a:spcBef>
            </a:pPr>
            <a:endParaRPr lang="de-DE" sz="2000" dirty="0"/>
          </a:p>
          <a:p>
            <a:pPr algn="l">
              <a:spcBef>
                <a:spcPts val="0"/>
              </a:spcBef>
            </a:pPr>
            <a:endParaRPr lang="de-DE" sz="1600" dirty="0"/>
          </a:p>
        </p:txBody>
      </p:sp>
      <p:pic>
        <p:nvPicPr>
          <p:cNvPr id="5" name="Grafik 4" descr="BoNT-Kombilogo (nebeneinander)[2].png"/>
          <p:cNvPicPr>
            <a:picLocks noChangeAspect="1"/>
          </p:cNvPicPr>
          <p:nvPr/>
        </p:nvPicPr>
        <p:blipFill>
          <a:blip r:embed="rId4" cstate="print"/>
          <a:stretch>
            <a:fillRect/>
          </a:stretch>
        </p:blipFill>
        <p:spPr>
          <a:xfrm>
            <a:off x="691044" y="5589240"/>
            <a:ext cx="1432684" cy="694924"/>
          </a:xfrm>
          <a:prstGeom prst="rect">
            <a:avLst/>
          </a:prstGeom>
        </p:spPr>
      </p:pic>
      <p:sp>
        <p:nvSpPr>
          <p:cNvPr id="6" name="Textfeld 5"/>
          <p:cNvSpPr txBox="1"/>
          <p:nvPr/>
        </p:nvSpPr>
        <p:spPr>
          <a:xfrm>
            <a:off x="5674920" y="5570656"/>
            <a:ext cx="2857520" cy="738664"/>
          </a:xfrm>
          <a:prstGeom prst="rect">
            <a:avLst/>
          </a:prstGeom>
          <a:noFill/>
        </p:spPr>
        <p:txBody>
          <a:bodyPr wrap="square" rtlCol="0">
            <a:spAutoFit/>
          </a:bodyPr>
          <a:lstStyle/>
          <a:p>
            <a:pPr algn="r">
              <a:spcAft>
                <a:spcPts val="600"/>
              </a:spcAft>
            </a:pPr>
            <a:r>
              <a:rPr lang="de-DE" sz="1050" b="1" cap="all" dirty="0">
                <a:solidFill>
                  <a:srgbClr val="003560"/>
                </a:solidFill>
                <a:latin typeface="RubFlama" pitchFamily="2" charset="0"/>
              </a:rPr>
              <a:t>Thomas Söding</a:t>
            </a:r>
            <a:br>
              <a:rPr lang="de-DE" sz="1050" b="1" cap="all" dirty="0">
                <a:solidFill>
                  <a:srgbClr val="003560"/>
                </a:solidFill>
                <a:latin typeface="RubFlama" pitchFamily="2" charset="0"/>
              </a:rPr>
            </a:br>
            <a:r>
              <a:rPr lang="de-DE" sz="1050" cap="all" dirty="0">
                <a:solidFill>
                  <a:srgbClr val="003560"/>
                </a:solidFill>
                <a:latin typeface="RubFlama" pitchFamily="2" charset="0"/>
              </a:rPr>
              <a:t>Lehrstuhl Neues Testament</a:t>
            </a:r>
            <a:br>
              <a:rPr lang="de-DE" sz="1050" cap="all" dirty="0">
                <a:solidFill>
                  <a:srgbClr val="003560"/>
                </a:solidFill>
                <a:latin typeface="RubFlama" pitchFamily="2" charset="0"/>
              </a:rPr>
            </a:br>
            <a:r>
              <a:rPr lang="de-DE" sz="1050" cap="all" dirty="0">
                <a:solidFill>
                  <a:srgbClr val="003560"/>
                </a:solidFill>
                <a:latin typeface="RubFlama" pitchFamily="2" charset="0"/>
              </a:rPr>
              <a:t>Katholisch-Theologische Fakultät</a:t>
            </a:r>
            <a:br>
              <a:rPr lang="de-DE" sz="1050" cap="all" dirty="0">
                <a:solidFill>
                  <a:srgbClr val="003560"/>
                </a:solidFill>
                <a:latin typeface="RubFlama" pitchFamily="2" charset="0"/>
              </a:rPr>
            </a:br>
            <a:r>
              <a:rPr lang="de-DE" sz="1050" cap="all" dirty="0">
                <a:solidFill>
                  <a:srgbClr val="003560"/>
                </a:solidFill>
                <a:latin typeface="RubFlama" pitchFamily="2" charset="0"/>
              </a:rPr>
              <a:t>RUHR-UNIVERSITÄT BOCHUM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93"/>
    </mc:Choice>
    <mc:Fallback xmlns="">
      <p:transition spd="slow" advTm="3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5. Die Grabesgeschichten</a:t>
            </a:r>
          </a:p>
        </p:txBody>
      </p:sp>
      <p:sp>
        <p:nvSpPr>
          <p:cNvPr id="9" name="Inhaltsplatzhalter 8"/>
          <p:cNvSpPr>
            <a:spLocks noGrp="1"/>
          </p:cNvSpPr>
          <p:nvPr>
            <p:ph sz="half" idx="1"/>
          </p:nvPr>
        </p:nvSpPr>
        <p:spPr/>
        <p:txBody>
          <a:bodyPr/>
          <a:lstStyle/>
          <a:p>
            <a:endParaRPr lang="de-DE"/>
          </a:p>
        </p:txBody>
      </p:sp>
      <p:sp>
        <p:nvSpPr>
          <p:cNvPr id="10" name="Inhaltsplatzhalter 9"/>
          <p:cNvSpPr>
            <a:spLocks noGrp="1"/>
          </p:cNvSpPr>
          <p:nvPr>
            <p:ph sz="half" idx="2"/>
          </p:nvPr>
        </p:nvSpPr>
        <p:spPr/>
        <p:txBody>
          <a:bodyPr/>
          <a:lstStyle/>
          <a:p>
            <a:endParaRPr lang="de-DE"/>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10</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pic>
        <p:nvPicPr>
          <p:cNvPr id="11" name="Inhaltsplatzhalter 10" descr="Grab Judäa.jpg"/>
          <p:cNvPicPr>
            <a:picLocks noChangeAspect="1"/>
          </p:cNvPicPr>
          <p:nvPr/>
        </p:nvPicPr>
        <p:blipFill>
          <a:blip r:embed="rId6" cstate="print"/>
          <a:stretch>
            <a:fillRect/>
          </a:stretch>
        </p:blipFill>
        <p:spPr>
          <a:xfrm>
            <a:off x="714348" y="1628800"/>
            <a:ext cx="2789251" cy="1857388"/>
          </a:xfrm>
          <a:prstGeom prst="rect">
            <a:avLst/>
          </a:prstGeom>
        </p:spPr>
      </p:pic>
      <p:pic>
        <p:nvPicPr>
          <p:cNvPr id="12" name="Grafik 11" descr="grabeskirche.jpg"/>
          <p:cNvPicPr>
            <a:picLocks noChangeAspect="1"/>
          </p:cNvPicPr>
          <p:nvPr/>
        </p:nvPicPr>
        <p:blipFill>
          <a:blip r:embed="rId7" cstate="print"/>
          <a:stretch>
            <a:fillRect/>
          </a:stretch>
        </p:blipFill>
        <p:spPr>
          <a:xfrm>
            <a:off x="3714744" y="3500438"/>
            <a:ext cx="5000660" cy="2500330"/>
          </a:xfrm>
          <a:prstGeom prst="rect">
            <a:avLst/>
          </a:prstGeom>
        </p:spPr>
      </p:pic>
      <p:sp>
        <p:nvSpPr>
          <p:cNvPr id="13" name="Textfeld 12"/>
          <p:cNvSpPr txBox="1"/>
          <p:nvPr/>
        </p:nvSpPr>
        <p:spPr>
          <a:xfrm>
            <a:off x="3571868" y="1628800"/>
            <a:ext cx="1285884" cy="461665"/>
          </a:xfrm>
          <a:prstGeom prst="rect">
            <a:avLst/>
          </a:prstGeom>
          <a:noFill/>
        </p:spPr>
        <p:txBody>
          <a:bodyPr wrap="square" rtlCol="0">
            <a:spAutoFit/>
          </a:bodyPr>
          <a:lstStyle/>
          <a:p>
            <a:r>
              <a:rPr lang="de-DE" sz="1200" dirty="0">
                <a:solidFill>
                  <a:srgbClr val="8DAE10"/>
                </a:solidFill>
              </a:rPr>
              <a:t>Grab aus Judäa, 1. Jh. n. Chr. </a:t>
            </a:r>
          </a:p>
        </p:txBody>
      </p:sp>
      <p:sp>
        <p:nvSpPr>
          <p:cNvPr id="14" name="Textfeld 13"/>
          <p:cNvSpPr txBox="1"/>
          <p:nvPr/>
        </p:nvSpPr>
        <p:spPr>
          <a:xfrm>
            <a:off x="1571604" y="5539103"/>
            <a:ext cx="2000264" cy="461665"/>
          </a:xfrm>
          <a:prstGeom prst="rect">
            <a:avLst/>
          </a:prstGeom>
          <a:noFill/>
        </p:spPr>
        <p:txBody>
          <a:bodyPr wrap="square" rtlCol="0">
            <a:spAutoFit/>
          </a:bodyPr>
          <a:lstStyle/>
          <a:p>
            <a:pPr algn="r"/>
            <a:r>
              <a:rPr lang="de-DE" sz="1200" dirty="0">
                <a:solidFill>
                  <a:srgbClr val="8DAE10"/>
                </a:solidFill>
              </a:rPr>
              <a:t>Osterfeier in der Grabeskirche von Jerusalem</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5402"/>
    </mc:Choice>
    <mc:Fallback xmlns="">
      <p:transition spd="slow" advTm="4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5. Die Grabesgeschichten</a:t>
            </a:r>
          </a:p>
        </p:txBody>
      </p:sp>
      <p:sp>
        <p:nvSpPr>
          <p:cNvPr id="9" name="Inhaltsplatzhalter 8"/>
          <p:cNvSpPr>
            <a:spLocks noGrp="1"/>
          </p:cNvSpPr>
          <p:nvPr>
            <p:ph sz="half" idx="1"/>
          </p:nvPr>
        </p:nvSpPr>
        <p:spPr/>
        <p:txBody>
          <a:bodyPr>
            <a:normAutofit fontScale="85000" lnSpcReduction="20000"/>
          </a:bodyPr>
          <a:lstStyle/>
          <a:p>
            <a:pPr>
              <a:lnSpc>
                <a:spcPct val="110000"/>
              </a:lnSpc>
            </a:pPr>
            <a:r>
              <a:rPr lang="de-DE" dirty="0">
                <a:solidFill>
                  <a:srgbClr val="8DAE10"/>
                </a:solidFill>
              </a:rPr>
              <a:t>Mk 16,6f.</a:t>
            </a:r>
            <a:br>
              <a:rPr lang="de-DE" dirty="0">
                <a:solidFill>
                  <a:srgbClr val="8DAE10"/>
                </a:solidFill>
              </a:rPr>
            </a:br>
            <a:r>
              <a:rPr lang="de-DE" baseline="30000" dirty="0"/>
              <a:t>6</a:t>
            </a:r>
            <a:r>
              <a:rPr lang="de-DE" dirty="0"/>
              <a:t>Er aber sagte ihnen: „Fürchtet euch nicht. Jesus sucht ihr, den Nazarener, den Gekreuzigten: Er ist auferweckt worden; er ist nicht hier. Seht, der Platz, wohin sie ihn gelegt haben. </a:t>
            </a:r>
            <a:r>
              <a:rPr lang="de-DE" baseline="30000" dirty="0"/>
              <a:t>7</a:t>
            </a:r>
            <a:r>
              <a:rPr lang="de-DE" dirty="0"/>
              <a:t>Aber geht, sagt seinen Jüngern und Petrus: Er geht euch voraus nach Galiläa; dort werdet ihr ihn sehen, so wie er euch gesagt hat.“ </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11</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4" cstate="print"/>
          <a:stretch>
            <a:fillRect/>
          </a:stretch>
        </p:blipFill>
        <p:spPr>
          <a:xfrm>
            <a:off x="7668344" y="692696"/>
            <a:ext cx="742273" cy="360040"/>
          </a:xfrm>
          <a:prstGeom prst="rect">
            <a:avLst/>
          </a:prstGeom>
        </p:spPr>
      </p:pic>
      <p:pic>
        <p:nvPicPr>
          <p:cNvPr id="11" name="Inhaltsplatzhalter 7" descr="twomarys.jpg"/>
          <p:cNvPicPr>
            <a:picLocks noGrp="1" noChangeAspect="1"/>
          </p:cNvPicPr>
          <p:nvPr>
            <p:ph sz="half" idx="2"/>
          </p:nvPr>
        </p:nvPicPr>
        <p:blipFill>
          <a:blip r:embed="rId5" cstate="print"/>
          <a:stretch>
            <a:fillRect/>
          </a:stretch>
        </p:blipFill>
        <p:spPr>
          <a:xfrm>
            <a:off x="4788024" y="1556792"/>
            <a:ext cx="3337560" cy="2346960"/>
          </a:xfrm>
        </p:spPr>
      </p:pic>
      <p:sp>
        <p:nvSpPr>
          <p:cNvPr id="12" name="Textfeld 11"/>
          <p:cNvSpPr txBox="1"/>
          <p:nvPr/>
        </p:nvSpPr>
        <p:spPr>
          <a:xfrm>
            <a:off x="4788024" y="3933056"/>
            <a:ext cx="3240360" cy="646331"/>
          </a:xfrm>
          <a:prstGeom prst="rect">
            <a:avLst/>
          </a:prstGeom>
          <a:noFill/>
        </p:spPr>
        <p:txBody>
          <a:bodyPr wrap="square" rtlCol="0">
            <a:spAutoFit/>
          </a:bodyPr>
          <a:lstStyle/>
          <a:p>
            <a:r>
              <a:rPr lang="en-US" sz="1200" dirty="0" err="1">
                <a:solidFill>
                  <a:srgbClr val="8DAE10"/>
                </a:solidFill>
              </a:rPr>
              <a:t>Bartolomea</a:t>
            </a:r>
            <a:r>
              <a:rPr lang="en-US" sz="1200" dirty="0">
                <a:solidFill>
                  <a:srgbClr val="8DAE10"/>
                </a:solidFill>
              </a:rPr>
              <a:t> </a:t>
            </a:r>
            <a:r>
              <a:rPr lang="en-US" sz="1200" dirty="0" err="1">
                <a:solidFill>
                  <a:srgbClr val="8DAE10"/>
                </a:solidFill>
              </a:rPr>
              <a:t>Schedoni</a:t>
            </a:r>
            <a:r>
              <a:rPr lang="en-US" sz="1200" dirty="0">
                <a:solidFill>
                  <a:srgbClr val="8DAE10"/>
                </a:solidFill>
              </a:rPr>
              <a:t>. Die Frauen am Grab, 1613</a:t>
            </a:r>
            <a:br>
              <a:rPr lang="en-US" sz="1200" dirty="0">
                <a:solidFill>
                  <a:srgbClr val="8DAE10"/>
                </a:solidFill>
              </a:rPr>
            </a:br>
            <a:r>
              <a:rPr lang="en-US" sz="1200" dirty="0" err="1">
                <a:solidFill>
                  <a:srgbClr val="8DAE10"/>
                </a:solidFill>
              </a:rPr>
              <a:t>Öl</a:t>
            </a:r>
            <a:r>
              <a:rPr lang="en-US" sz="1200" dirty="0">
                <a:solidFill>
                  <a:srgbClr val="8DAE10"/>
                </a:solidFill>
              </a:rPr>
              <a:t> auf </a:t>
            </a:r>
            <a:r>
              <a:rPr lang="en-US" sz="1200" dirty="0" err="1">
                <a:solidFill>
                  <a:srgbClr val="8DAE10"/>
                </a:solidFill>
              </a:rPr>
              <a:t>Leinwand</a:t>
            </a:r>
            <a:r>
              <a:rPr lang="en-US" sz="1200" dirty="0">
                <a:solidFill>
                  <a:srgbClr val="8DAE10"/>
                </a:solidFill>
              </a:rPr>
              <a:t>, Galleria </a:t>
            </a:r>
            <a:r>
              <a:rPr lang="en-US" sz="1200" dirty="0" err="1">
                <a:solidFill>
                  <a:srgbClr val="8DAE10"/>
                </a:solidFill>
              </a:rPr>
              <a:t>Nazionale</a:t>
            </a:r>
            <a:r>
              <a:rPr lang="en-US" sz="1200" dirty="0">
                <a:solidFill>
                  <a:srgbClr val="8DAE10"/>
                </a:solidFill>
              </a:rPr>
              <a:t>, Parma</a:t>
            </a:r>
            <a:br>
              <a:rPr lang="en-US" sz="1200" dirty="0">
                <a:solidFill>
                  <a:srgbClr val="8DAE10"/>
                </a:solidFill>
              </a:rPr>
            </a:br>
            <a:endParaRPr lang="de-DE" sz="1200" dirty="0">
              <a:solidFill>
                <a:srgbClr val="8DAE1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8236"/>
    </mc:Choice>
    <mc:Fallback xmlns="">
      <p:transition spd="slow" advTm="118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6. Die Erscheinungserzählungen</a:t>
            </a:r>
          </a:p>
        </p:txBody>
      </p:sp>
      <p:sp>
        <p:nvSpPr>
          <p:cNvPr id="9" name="Inhaltsplatzhalter 8"/>
          <p:cNvSpPr>
            <a:spLocks noGrp="1"/>
          </p:cNvSpPr>
          <p:nvPr>
            <p:ph sz="half" idx="1"/>
          </p:nvPr>
        </p:nvSpPr>
        <p:spPr/>
        <p:txBody>
          <a:bodyPr>
            <a:normAutofit fontScale="77500" lnSpcReduction="20000"/>
          </a:bodyPr>
          <a:lstStyle/>
          <a:p>
            <a:r>
              <a:rPr lang="de-DE" dirty="0">
                <a:solidFill>
                  <a:srgbClr val="8DAE10"/>
                </a:solidFill>
              </a:rPr>
              <a:t>Mt 28,17-20</a:t>
            </a:r>
            <a:br>
              <a:rPr lang="de-DE" dirty="0"/>
            </a:br>
            <a:r>
              <a:rPr lang="de-DE" baseline="30000" dirty="0"/>
              <a:t>17</a:t>
            </a:r>
            <a:r>
              <a:rPr lang="de-DE" dirty="0"/>
              <a:t>Und als sie ihn sahen, warfen sie sich vor ihm nieder, zweifelten aber</a:t>
            </a:r>
          </a:p>
        </p:txBody>
      </p:sp>
      <p:sp>
        <p:nvSpPr>
          <p:cNvPr id="10" name="Inhaltsplatzhalter 9"/>
          <p:cNvSpPr>
            <a:spLocks noGrp="1"/>
          </p:cNvSpPr>
          <p:nvPr>
            <p:ph sz="half" idx="2"/>
          </p:nvPr>
        </p:nvSpPr>
        <p:spPr/>
        <p:txBody>
          <a:bodyPr>
            <a:normAutofit fontScale="77500" lnSpcReduction="20000"/>
          </a:bodyPr>
          <a:lstStyle/>
          <a:p>
            <a:pPr>
              <a:buFont typeface="Wingdings" pitchFamily="2" charset="2"/>
              <a:buNone/>
            </a:pPr>
            <a:br>
              <a:rPr lang="de-DE" dirty="0"/>
            </a:br>
            <a:br>
              <a:rPr lang="de-DE" dirty="0"/>
            </a:br>
            <a:r>
              <a:rPr lang="de-DE" dirty="0"/>
              <a:t> </a:t>
            </a:r>
            <a:r>
              <a:rPr lang="de-DE" baseline="30000" dirty="0"/>
              <a:t>18</a:t>
            </a:r>
            <a:r>
              <a:rPr lang="de-DE" dirty="0"/>
              <a:t>Jesus ging auf sie zu und sagte:  </a:t>
            </a:r>
          </a:p>
          <a:p>
            <a:pPr>
              <a:buFont typeface="Wingdings" pitchFamily="2" charset="2"/>
              <a:buNone/>
            </a:pPr>
            <a:r>
              <a:rPr lang="de-DE" dirty="0"/>
              <a:t>	„Mir ist alle Macht gegeben im Himmel und auf Erden. </a:t>
            </a:r>
            <a:br>
              <a:rPr lang="de-DE" dirty="0"/>
            </a:br>
            <a:r>
              <a:rPr lang="de-DE" baseline="30000" dirty="0"/>
              <a:t>19</a:t>
            </a:r>
            <a:r>
              <a:rPr lang="de-DE" dirty="0"/>
              <a:t>Geht, macht alle Völker zu Jüngern, indem ihr sie tauft auf den Namen des Vaters und des Sohnes und des Heiligen Geistes </a:t>
            </a:r>
            <a:r>
              <a:rPr lang="de-DE" baseline="30000" dirty="0"/>
              <a:t>20</a:t>
            </a:r>
            <a:r>
              <a:rPr lang="de-DE" dirty="0"/>
              <a:t>und sie lehrt, alles zu halten, was ich euch geboten habe. Und siehe, ich bin mit euch alle Tage bis ans Ende der Welt.“</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12</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pic>
        <p:nvPicPr>
          <p:cNvPr id="11" name="Picture 2" descr="Berg der Seligpreisungen"/>
          <p:cNvPicPr>
            <a:picLocks noChangeAspect="1" noChangeArrowheads="1"/>
          </p:cNvPicPr>
          <p:nvPr/>
        </p:nvPicPr>
        <p:blipFill>
          <a:blip r:embed="rId6" cstate="print"/>
          <a:srcRect/>
          <a:stretch>
            <a:fillRect/>
          </a:stretch>
        </p:blipFill>
        <p:spPr bwMode="auto">
          <a:xfrm>
            <a:off x="785786" y="3297258"/>
            <a:ext cx="3582746" cy="2417758"/>
          </a:xfrm>
          <a:prstGeom prst="rect">
            <a:avLst/>
          </a:prstGeom>
          <a:noFill/>
          <a:ln w="9525">
            <a:noFill/>
            <a:miter lim="800000"/>
            <a:headEnd/>
            <a:tailEnd/>
          </a:ln>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88720"/>
    </mc:Choice>
    <mc:Fallback xmlns="">
      <p:transition spd="slow" advTm="188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6. Die Erscheinungserzählungen</a:t>
            </a:r>
          </a:p>
        </p:txBody>
      </p:sp>
      <p:sp>
        <p:nvSpPr>
          <p:cNvPr id="15" name="Inhaltsplatzhalter 14"/>
          <p:cNvSpPr>
            <a:spLocks noGrp="1"/>
          </p:cNvSpPr>
          <p:nvPr>
            <p:ph idx="1"/>
          </p:nvPr>
        </p:nvSpPr>
        <p:spPr/>
        <p:txBody>
          <a:bodyPr/>
          <a:lstStyle/>
          <a:p>
            <a:endParaRPr lang="de-DE"/>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13</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4" cstate="print"/>
          <a:stretch>
            <a:fillRect/>
          </a:stretch>
        </p:blipFill>
        <p:spPr>
          <a:xfrm>
            <a:off x="7668344" y="692696"/>
            <a:ext cx="742273" cy="360040"/>
          </a:xfrm>
          <a:prstGeom prst="rect">
            <a:avLst/>
          </a:prstGeom>
        </p:spPr>
      </p:pic>
      <p:pic>
        <p:nvPicPr>
          <p:cNvPr id="9" name="Inhaltsplatzhalter 7" descr="Scannen0001.jpg"/>
          <p:cNvPicPr>
            <a:picLocks noChangeAspect="1"/>
          </p:cNvPicPr>
          <p:nvPr/>
        </p:nvPicPr>
        <p:blipFill>
          <a:blip r:embed="rId5" cstate="print"/>
          <a:stretch>
            <a:fillRect/>
          </a:stretch>
        </p:blipFill>
        <p:spPr>
          <a:xfrm rot="10800000">
            <a:off x="4676804" y="1714488"/>
            <a:ext cx="4038600" cy="4041576"/>
          </a:xfrm>
          <a:prstGeom prst="rect">
            <a:avLst/>
          </a:prstGeom>
        </p:spPr>
      </p:pic>
      <p:pic>
        <p:nvPicPr>
          <p:cNvPr id="10" name="Inhaltsplatzhalter 5" descr="Brooks%20Gerloff%20Emmaus.jpg"/>
          <p:cNvPicPr>
            <a:picLocks noChangeAspect="1"/>
          </p:cNvPicPr>
          <p:nvPr/>
        </p:nvPicPr>
        <p:blipFill>
          <a:blip r:embed="rId6" cstate="print"/>
          <a:stretch>
            <a:fillRect/>
          </a:stretch>
        </p:blipFill>
        <p:spPr>
          <a:xfrm>
            <a:off x="539552" y="1700808"/>
            <a:ext cx="4032448" cy="292883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716"/>
    </mc:Choice>
    <mc:Fallback xmlns="">
      <p:transition spd="slow" advTm="110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A4AB10"/>
                </a:solidFill>
              </a:rPr>
              <a:t>6. Die Erscheinungserzählungen</a:t>
            </a:r>
          </a:p>
        </p:txBody>
      </p:sp>
      <p:sp>
        <p:nvSpPr>
          <p:cNvPr id="15" name="Inhaltsplatzhalter 14"/>
          <p:cNvSpPr>
            <a:spLocks noGrp="1"/>
          </p:cNvSpPr>
          <p:nvPr>
            <p:ph sz="half" idx="1"/>
          </p:nvPr>
        </p:nvSpPr>
        <p:spPr>
          <a:xfrm>
            <a:off x="457200" y="1600200"/>
            <a:ext cx="2818656" cy="4525963"/>
          </a:xfrm>
        </p:spPr>
        <p:txBody>
          <a:bodyPr>
            <a:normAutofit fontScale="70000" lnSpcReduction="20000"/>
          </a:bodyPr>
          <a:lstStyle/>
          <a:p>
            <a:r>
              <a:rPr lang="de-DE" dirty="0">
                <a:solidFill>
                  <a:srgbClr val="A4A110"/>
                </a:solidFill>
              </a:rPr>
              <a:t>Lk 24,37-44</a:t>
            </a:r>
            <a:br>
              <a:rPr lang="de-DE" dirty="0"/>
            </a:br>
            <a:r>
              <a:rPr lang="de-DE" baseline="30000" dirty="0"/>
              <a:t>37</a:t>
            </a:r>
            <a:r>
              <a:rPr lang="de-DE" dirty="0"/>
              <a:t>Voller Furcht und Angst meinten sie ein Gespenst zu sehen. </a:t>
            </a:r>
          </a:p>
          <a:p>
            <a:endParaRPr lang="de-DE" dirty="0"/>
          </a:p>
        </p:txBody>
      </p:sp>
      <p:sp>
        <p:nvSpPr>
          <p:cNvPr id="9" name="Inhaltsplatzhalter 8"/>
          <p:cNvSpPr>
            <a:spLocks noGrp="1"/>
          </p:cNvSpPr>
          <p:nvPr>
            <p:ph sz="half" idx="2"/>
          </p:nvPr>
        </p:nvSpPr>
        <p:spPr>
          <a:xfrm>
            <a:off x="3635896" y="1600200"/>
            <a:ext cx="5050904" cy="4525963"/>
          </a:xfrm>
        </p:spPr>
        <p:txBody>
          <a:bodyPr>
            <a:normAutofit fontScale="70000" lnSpcReduction="20000"/>
          </a:bodyPr>
          <a:lstStyle/>
          <a:p>
            <a:pPr>
              <a:buNone/>
            </a:pPr>
            <a:r>
              <a:rPr lang="de-DE" dirty="0"/>
              <a:t>	</a:t>
            </a:r>
            <a:br>
              <a:rPr lang="de-DE" dirty="0"/>
            </a:br>
            <a:r>
              <a:rPr lang="de-DE" baseline="30000" dirty="0"/>
              <a:t>38</a:t>
            </a:r>
            <a:r>
              <a:rPr lang="de-DE" dirty="0"/>
              <a:t>Er sagte ihnen: „Was seid ihr so bestürzt? Warum lasst ihr solche Zweifel in eurem Herzen aufkommen? </a:t>
            </a:r>
            <a:r>
              <a:rPr lang="de-DE" baseline="30000" dirty="0"/>
              <a:t>39</a:t>
            </a:r>
            <a:r>
              <a:rPr lang="de-DE" dirty="0"/>
              <a:t>Seht meine Hände und Füße. Ich selbst bin es. Kein Geist hat Fleisch und Bein, wie ihr mich seht. </a:t>
            </a:r>
            <a:r>
              <a:rPr lang="de-DE" baseline="30000" dirty="0"/>
              <a:t>40</a:t>
            </a:r>
            <a:r>
              <a:rPr lang="de-DE" dirty="0"/>
              <a:t>Und dies sagend, zeigte er ihnen Hände und Füße. </a:t>
            </a:r>
            <a:r>
              <a:rPr lang="de-DE" baseline="30000" dirty="0"/>
              <a:t>41</a:t>
            </a:r>
            <a:r>
              <a:rPr lang="de-DE" dirty="0"/>
              <a:t>Weil sie vor Freude ungläubig staunten,</a:t>
            </a:r>
            <a:r>
              <a:rPr lang="de-DE" baseline="30000" dirty="0"/>
              <a:t>,</a:t>
            </a:r>
            <a:r>
              <a:rPr lang="de-DE" dirty="0"/>
              <a:t> sagte Jesus zu ihnen: „Habt ihr hier eigentlich nichts zu essen?“ </a:t>
            </a:r>
            <a:r>
              <a:rPr lang="de-DE" baseline="30000" dirty="0"/>
              <a:t>42</a:t>
            </a:r>
            <a:r>
              <a:rPr lang="de-DE" dirty="0"/>
              <a:t>Da legten sie ihm ein Stück gebratenen Fisch vor. </a:t>
            </a:r>
            <a:r>
              <a:rPr lang="de-DE" baseline="30000" dirty="0"/>
              <a:t>43</a:t>
            </a:r>
            <a:r>
              <a:rPr lang="de-DE" dirty="0"/>
              <a:t>Er nahm es und aß vor ihren Augen. Dann sagte er ihnen: „</a:t>
            </a:r>
            <a:r>
              <a:rPr lang="de-DE" baseline="30000" dirty="0"/>
              <a:t>44</a:t>
            </a:r>
            <a:r>
              <a:rPr lang="de-DE" dirty="0"/>
              <a:t>Das sind meine Worte, die ich zu euch gesagt habe, als ich noch bei euch war: Es muss alles erfüllt werden, was von mir geschrieben steht im Gesetz des Mose und den Propheten und Psalmen.“ </a:t>
            </a:r>
          </a:p>
          <a:p>
            <a:endParaRPr lang="de-DE" dirty="0"/>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14</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pic>
        <p:nvPicPr>
          <p:cNvPr id="10" name="Grafik 9" descr="Erscheinung.jpg"/>
          <p:cNvPicPr>
            <a:picLocks noChangeAspect="1"/>
          </p:cNvPicPr>
          <p:nvPr/>
        </p:nvPicPr>
        <p:blipFill>
          <a:blip r:embed="rId6" cstate="print"/>
          <a:stretch>
            <a:fillRect/>
          </a:stretch>
        </p:blipFill>
        <p:spPr>
          <a:xfrm>
            <a:off x="611559" y="2852936"/>
            <a:ext cx="3122339" cy="2376264"/>
          </a:xfrm>
          <a:prstGeom prst="rect">
            <a:avLst/>
          </a:prstGeom>
        </p:spPr>
      </p:pic>
      <p:sp>
        <p:nvSpPr>
          <p:cNvPr id="11" name="Textfeld 10"/>
          <p:cNvSpPr txBox="1"/>
          <p:nvPr/>
        </p:nvSpPr>
        <p:spPr>
          <a:xfrm>
            <a:off x="539552" y="5229200"/>
            <a:ext cx="2952328" cy="1015663"/>
          </a:xfrm>
          <a:prstGeom prst="rect">
            <a:avLst/>
          </a:prstGeom>
          <a:noFill/>
        </p:spPr>
        <p:txBody>
          <a:bodyPr wrap="square" rtlCol="0">
            <a:spAutoFit/>
          </a:bodyPr>
          <a:lstStyle/>
          <a:p>
            <a:r>
              <a:rPr lang="de-DE" sz="1200" dirty="0" err="1">
                <a:solidFill>
                  <a:srgbClr val="A4A110"/>
                </a:solidFill>
              </a:rPr>
              <a:t>Duccio</a:t>
            </a:r>
            <a:r>
              <a:rPr lang="de-DE" sz="1200" dirty="0">
                <a:solidFill>
                  <a:srgbClr val="A4A110"/>
                </a:solidFill>
              </a:rPr>
              <a:t> di </a:t>
            </a:r>
            <a:r>
              <a:rPr lang="de-DE" sz="1200" dirty="0" err="1">
                <a:solidFill>
                  <a:srgbClr val="A4A110"/>
                </a:solidFill>
              </a:rPr>
              <a:t>Buoninsegna</a:t>
            </a:r>
            <a:br>
              <a:rPr lang="de-DE" sz="1200" dirty="0">
                <a:solidFill>
                  <a:srgbClr val="A4A110"/>
                </a:solidFill>
              </a:rPr>
            </a:br>
            <a:r>
              <a:rPr lang="it-IT" sz="1200" dirty="0">
                <a:solidFill>
                  <a:srgbClr val="A4A110"/>
                </a:solidFill>
              </a:rPr>
              <a:t>1308-11</a:t>
            </a:r>
            <a:br>
              <a:rPr lang="it-IT" sz="1200" dirty="0">
                <a:solidFill>
                  <a:srgbClr val="A4A110"/>
                </a:solidFill>
              </a:rPr>
            </a:br>
            <a:r>
              <a:rPr lang="it-IT" sz="1200" dirty="0">
                <a:solidFill>
                  <a:srgbClr val="A4A110"/>
                </a:solidFill>
              </a:rPr>
              <a:t>Tempera </a:t>
            </a:r>
            <a:r>
              <a:rPr lang="it-IT" sz="1200" dirty="0" err="1">
                <a:solidFill>
                  <a:srgbClr val="A4A110"/>
                </a:solidFill>
              </a:rPr>
              <a:t>auf</a:t>
            </a:r>
            <a:r>
              <a:rPr lang="it-IT" sz="1200" dirty="0">
                <a:solidFill>
                  <a:srgbClr val="A4A110"/>
                </a:solidFill>
              </a:rPr>
              <a:t> </a:t>
            </a:r>
            <a:r>
              <a:rPr lang="it-IT" sz="1200" dirty="0" err="1">
                <a:solidFill>
                  <a:srgbClr val="A4A110"/>
                </a:solidFill>
              </a:rPr>
              <a:t>Holz</a:t>
            </a:r>
            <a:r>
              <a:rPr lang="it-IT" sz="1200" dirty="0">
                <a:solidFill>
                  <a:srgbClr val="A4A110"/>
                </a:solidFill>
              </a:rPr>
              <a:t> 39,5 x 51,5 cm</a:t>
            </a:r>
            <a:br>
              <a:rPr lang="it-IT" sz="1200" dirty="0">
                <a:solidFill>
                  <a:srgbClr val="A4A110"/>
                </a:solidFill>
              </a:rPr>
            </a:br>
            <a:r>
              <a:rPr lang="it-IT" sz="1200" dirty="0">
                <a:solidFill>
                  <a:srgbClr val="A4A110"/>
                </a:solidFill>
              </a:rPr>
              <a:t>Museo dell'Opera del Duomo, Siena</a:t>
            </a:r>
            <a:br>
              <a:rPr lang="it-IT" sz="1200" dirty="0">
                <a:solidFill>
                  <a:srgbClr val="A4A110"/>
                </a:solidFill>
              </a:rPr>
            </a:br>
            <a:endParaRPr lang="de-DE" sz="1200" dirty="0">
              <a:solidFill>
                <a:srgbClr val="A4A11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559"/>
    </mc:Choice>
    <mc:Fallback xmlns="">
      <p:transition spd="slow" advTm="14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6. Die Erscheinungserzählungen</a:t>
            </a:r>
          </a:p>
        </p:txBody>
      </p:sp>
      <p:sp>
        <p:nvSpPr>
          <p:cNvPr id="9" name="Inhaltsplatzhalter 8"/>
          <p:cNvSpPr>
            <a:spLocks noGrp="1"/>
          </p:cNvSpPr>
          <p:nvPr>
            <p:ph sz="half" idx="1"/>
          </p:nvPr>
        </p:nvSpPr>
        <p:spPr/>
        <p:txBody>
          <a:bodyPr>
            <a:normAutofit fontScale="62500" lnSpcReduction="20000"/>
          </a:bodyPr>
          <a:lstStyle/>
          <a:p>
            <a:pPr>
              <a:lnSpc>
                <a:spcPct val="120000"/>
              </a:lnSpc>
            </a:pPr>
            <a:r>
              <a:rPr lang="de-DE" dirty="0">
                <a:solidFill>
                  <a:srgbClr val="A4A110"/>
                </a:solidFill>
              </a:rPr>
              <a:t>Joh 20,15-17</a:t>
            </a:r>
            <a:br>
              <a:rPr lang="de-DE" dirty="0"/>
            </a:br>
            <a:r>
              <a:rPr lang="de-DE" dirty="0"/>
              <a:t> „</a:t>
            </a:r>
            <a:r>
              <a:rPr lang="de-DE" baseline="30000" dirty="0"/>
              <a:t>15</a:t>
            </a:r>
            <a:r>
              <a:rPr lang="de-DE" dirty="0"/>
              <a:t>Herr, wenn du ihn weggetragen hast, sag‘ mir, wohin du ihn gelegt hast, damit ich ihn hole.“ </a:t>
            </a:r>
          </a:p>
          <a:p>
            <a:pPr>
              <a:lnSpc>
                <a:spcPct val="120000"/>
              </a:lnSpc>
              <a:buNone/>
            </a:pPr>
            <a:r>
              <a:rPr lang="de-DE" dirty="0"/>
              <a:t>	</a:t>
            </a:r>
            <a:r>
              <a:rPr lang="de-DE" baseline="30000" dirty="0"/>
              <a:t>16</a:t>
            </a:r>
            <a:r>
              <a:rPr lang="de-DE" dirty="0"/>
              <a:t>Jesus sagte: „Maria“. </a:t>
            </a:r>
            <a:br>
              <a:rPr lang="de-DE" dirty="0"/>
            </a:br>
            <a:r>
              <a:rPr lang="de-DE" dirty="0"/>
              <a:t>Sie wandte sich um und sagte ihm auf Hebräisch: „</a:t>
            </a:r>
            <a:r>
              <a:rPr lang="de-DE" dirty="0" err="1"/>
              <a:t>Rabbuni</a:t>
            </a:r>
            <a:r>
              <a:rPr lang="de-DE" dirty="0"/>
              <a:t>“, das heißt: Lehrer.</a:t>
            </a:r>
            <a:br>
              <a:rPr lang="de-DE" dirty="0"/>
            </a:br>
            <a:r>
              <a:rPr lang="de-DE" baseline="30000" dirty="0"/>
              <a:t>17</a:t>
            </a:r>
            <a:r>
              <a:rPr lang="de-DE" dirty="0"/>
              <a:t>Jesus sagt ihr: „Rühr‘ mich nicht an. Denn noch bin ich nicht aufgestiegen zum Vater. Geh aber zu meinen Brüdern und sag ihnen: Ich gehe hinauf zu meinem Vater und eurem Vater, zu meinem Gott und eurem Gott.“ </a:t>
            </a:r>
          </a:p>
        </p:txBody>
      </p:sp>
      <p:sp>
        <p:nvSpPr>
          <p:cNvPr id="10" name="Inhaltsplatzhalter 9"/>
          <p:cNvSpPr>
            <a:spLocks noGrp="1"/>
          </p:cNvSpPr>
          <p:nvPr>
            <p:ph sz="half" idx="2"/>
          </p:nvPr>
        </p:nvSpPr>
        <p:spPr/>
        <p:txBody>
          <a:bodyPr>
            <a:normAutofit fontScale="62500" lnSpcReduction="20000"/>
          </a:bodyPr>
          <a:lstStyle/>
          <a:p>
            <a:endParaRPr lang="de-DE"/>
          </a:p>
        </p:txBody>
      </p:sp>
      <p:sp>
        <p:nvSpPr>
          <p:cNvPr id="4" name="Fußzeilenplatzhalter 3"/>
          <p:cNvSpPr>
            <a:spLocks noGrp="1"/>
          </p:cNvSpPr>
          <p:nvPr>
            <p:ph type="ftr" sz="quarter" idx="11"/>
          </p:nvPr>
        </p:nvSpPr>
        <p:spPr/>
        <p:txBody>
          <a:bodyPr/>
          <a:lstStyle/>
          <a:p>
            <a:r>
              <a:rPr lang="de-DE" dirty="0"/>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15</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4" cstate="print"/>
          <a:stretch>
            <a:fillRect/>
          </a:stretch>
        </p:blipFill>
        <p:spPr>
          <a:xfrm>
            <a:off x="7668344" y="692696"/>
            <a:ext cx="742273" cy="360040"/>
          </a:xfrm>
          <a:prstGeom prst="rect">
            <a:avLst/>
          </a:prstGeom>
        </p:spPr>
      </p:pic>
      <p:pic>
        <p:nvPicPr>
          <p:cNvPr id="11" name="Picture 5" descr="Duccio Joh 20 Maria Magdalena"/>
          <p:cNvPicPr>
            <a:picLocks noChangeAspect="1" noChangeArrowheads="1"/>
          </p:cNvPicPr>
          <p:nvPr/>
        </p:nvPicPr>
        <p:blipFill>
          <a:blip r:embed="rId5" cstate="print"/>
          <a:srcRect/>
          <a:stretch>
            <a:fillRect/>
          </a:stretch>
        </p:blipFill>
        <p:spPr bwMode="auto">
          <a:xfrm>
            <a:off x="4644008" y="1556792"/>
            <a:ext cx="4047413" cy="3528392"/>
          </a:xfrm>
          <a:prstGeom prst="rect">
            <a:avLst/>
          </a:prstGeom>
          <a:noFill/>
        </p:spPr>
      </p:pic>
      <p:sp>
        <p:nvSpPr>
          <p:cNvPr id="12" name="Text Box 6"/>
          <p:cNvSpPr txBox="1">
            <a:spLocks noChangeArrowheads="1"/>
          </p:cNvSpPr>
          <p:nvPr/>
        </p:nvSpPr>
        <p:spPr bwMode="auto">
          <a:xfrm>
            <a:off x="4644008" y="5085184"/>
            <a:ext cx="3929090" cy="646331"/>
          </a:xfrm>
          <a:prstGeom prst="rect">
            <a:avLst/>
          </a:prstGeom>
          <a:noFill/>
          <a:ln w="9525">
            <a:noFill/>
            <a:miter lim="800000"/>
            <a:headEnd/>
            <a:tailEnd/>
          </a:ln>
          <a:effectLst/>
        </p:spPr>
        <p:txBody>
          <a:bodyPr wrap="square">
            <a:spAutoFit/>
          </a:bodyPr>
          <a:lstStyle/>
          <a:p>
            <a:pPr>
              <a:spcBef>
                <a:spcPct val="50000"/>
              </a:spcBef>
            </a:pPr>
            <a:r>
              <a:rPr lang="de-DE" sz="1200" dirty="0" err="1">
                <a:solidFill>
                  <a:srgbClr val="A4A110"/>
                </a:solidFill>
              </a:rPr>
              <a:t>Duccio</a:t>
            </a:r>
            <a:r>
              <a:rPr lang="de-DE" sz="1200" dirty="0">
                <a:solidFill>
                  <a:srgbClr val="A4A110"/>
                </a:solidFill>
              </a:rPr>
              <a:t> di </a:t>
            </a:r>
            <a:r>
              <a:rPr lang="de-DE" sz="1200" dirty="0" err="1">
                <a:solidFill>
                  <a:srgbClr val="A4A110"/>
                </a:solidFill>
              </a:rPr>
              <a:t>Buoninsegna</a:t>
            </a:r>
            <a:r>
              <a:rPr lang="de-DE" sz="1200" dirty="0">
                <a:solidFill>
                  <a:srgbClr val="A4A110"/>
                </a:solidFill>
              </a:rPr>
              <a:t> 1308-11</a:t>
            </a:r>
            <a:br>
              <a:rPr lang="de-DE" sz="1200" dirty="0">
                <a:solidFill>
                  <a:srgbClr val="A4A110"/>
                </a:solidFill>
              </a:rPr>
            </a:br>
            <a:r>
              <a:rPr lang="de-DE" sz="1200" dirty="0">
                <a:solidFill>
                  <a:srgbClr val="A4A110"/>
                </a:solidFill>
              </a:rPr>
              <a:t>Tempera auf Holz, 51 x 57 cm</a:t>
            </a:r>
            <a:br>
              <a:rPr lang="de-DE" sz="1200" dirty="0">
                <a:solidFill>
                  <a:srgbClr val="A4A110"/>
                </a:solidFill>
              </a:rPr>
            </a:br>
            <a:r>
              <a:rPr lang="de-DE" sz="1200" dirty="0" err="1">
                <a:solidFill>
                  <a:srgbClr val="A4A110"/>
                </a:solidFill>
              </a:rPr>
              <a:t>Museo</a:t>
            </a:r>
            <a:r>
              <a:rPr lang="de-DE" sz="1200" dirty="0">
                <a:solidFill>
                  <a:srgbClr val="A4A110"/>
                </a:solidFill>
              </a:rPr>
              <a:t> </a:t>
            </a:r>
            <a:r>
              <a:rPr lang="de-DE" sz="1200" dirty="0" err="1">
                <a:solidFill>
                  <a:srgbClr val="A4A110"/>
                </a:solidFill>
              </a:rPr>
              <a:t>dell‘Opere</a:t>
            </a:r>
            <a:r>
              <a:rPr lang="de-DE" sz="1200" dirty="0">
                <a:solidFill>
                  <a:srgbClr val="A4A110"/>
                </a:solidFill>
              </a:rPr>
              <a:t> dl </a:t>
            </a:r>
            <a:r>
              <a:rPr lang="de-DE" sz="1200" dirty="0" err="1">
                <a:solidFill>
                  <a:srgbClr val="A4A110"/>
                </a:solidFill>
              </a:rPr>
              <a:t>Duomo</a:t>
            </a:r>
            <a:r>
              <a:rPr lang="de-DE" sz="1200" dirty="0">
                <a:solidFill>
                  <a:srgbClr val="A4A110"/>
                </a:solidFill>
              </a:rPr>
              <a:t>, Siena</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267"/>
    </mc:Choice>
    <mc:Fallback xmlns="">
      <p:transition spd="slow" advTm="14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6. Die Erscheinungserzählungen</a:t>
            </a:r>
          </a:p>
        </p:txBody>
      </p:sp>
      <p:sp>
        <p:nvSpPr>
          <p:cNvPr id="9" name="Inhaltsplatzhalter 8"/>
          <p:cNvSpPr>
            <a:spLocks noGrp="1"/>
          </p:cNvSpPr>
          <p:nvPr>
            <p:ph sz="half" idx="1"/>
          </p:nvPr>
        </p:nvSpPr>
        <p:spPr/>
        <p:txBody>
          <a:bodyPr>
            <a:normAutofit fontScale="77500" lnSpcReduction="20000"/>
          </a:bodyPr>
          <a:lstStyle/>
          <a:p>
            <a:pPr>
              <a:lnSpc>
                <a:spcPct val="120000"/>
              </a:lnSpc>
            </a:pPr>
            <a:r>
              <a:rPr lang="de-DE" dirty="0">
                <a:solidFill>
                  <a:srgbClr val="8DAE10"/>
                </a:solidFill>
              </a:rPr>
              <a:t>Joh 20,25</a:t>
            </a:r>
            <a:br>
              <a:rPr lang="de-DE" dirty="0"/>
            </a:br>
            <a:r>
              <a:rPr lang="de-DE" dirty="0"/>
              <a:t>„Wenn ich nicht an seinen Händen das Mal der Nägel sehe und meine Finger in das Mal der Nägel lege und meine Hand in seine Seite lege, werde ich nicht glauben.“</a:t>
            </a:r>
          </a:p>
          <a:p>
            <a:pPr>
              <a:lnSpc>
                <a:spcPct val="120000"/>
              </a:lnSpc>
            </a:pPr>
            <a:r>
              <a:rPr lang="de-DE" dirty="0">
                <a:solidFill>
                  <a:srgbClr val="8DAE10"/>
                </a:solidFill>
              </a:rPr>
              <a:t>Joh 20,27</a:t>
            </a:r>
            <a:br>
              <a:rPr lang="de-DE" dirty="0"/>
            </a:br>
            <a:r>
              <a:rPr lang="de-DE" dirty="0"/>
              <a:t>„Leg deinen Finger hierher und sieh meine Hände und reiche deine Hand und lege sie an meine Seite, und sei nicht ungläubig, sondern gläubig.“</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16</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6" cstate="print"/>
          <a:stretch>
            <a:fillRect/>
          </a:stretch>
        </p:blipFill>
        <p:spPr>
          <a:xfrm>
            <a:off x="7668344" y="692696"/>
            <a:ext cx="742273" cy="360040"/>
          </a:xfrm>
          <a:prstGeom prst="rect">
            <a:avLst/>
          </a:prstGeom>
        </p:spPr>
      </p:pic>
      <p:graphicFrame>
        <p:nvGraphicFramePr>
          <p:cNvPr id="1027" name="Object 3"/>
          <p:cNvGraphicFramePr>
            <a:graphicFrameLocks noGrp="1" noChangeAspect="1"/>
          </p:cNvGraphicFramePr>
          <p:nvPr>
            <p:ph sz="half" idx="2"/>
          </p:nvPr>
        </p:nvGraphicFramePr>
        <p:xfrm>
          <a:off x="5220072" y="3789041"/>
          <a:ext cx="3462536" cy="1969094"/>
        </p:xfrm>
        <a:graphic>
          <a:graphicData uri="http://schemas.openxmlformats.org/presentationml/2006/ole">
            <mc:AlternateContent xmlns:mc="http://schemas.openxmlformats.org/markup-compatibility/2006">
              <mc:Choice xmlns:v="urn:schemas-microsoft-com:vml" Requires="v">
                <p:oleObj spid="_x0000_s1039" name="Photo Editor Photo" r:id="rId7" imgW="12898650" imgH="7333333" progId="">
                  <p:embed/>
                </p:oleObj>
              </mc:Choice>
              <mc:Fallback>
                <p:oleObj name="Photo Editor Photo" r:id="rId7" imgW="12898650" imgH="733333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072" y="3789041"/>
                        <a:ext cx="3462536" cy="19690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nvGraphicFramePr>
        <p:xfrm>
          <a:off x="6050370" y="1556792"/>
          <a:ext cx="2482070" cy="1799630"/>
        </p:xfrm>
        <a:graphic>
          <a:graphicData uri="http://schemas.openxmlformats.org/presentationml/2006/ole">
            <mc:AlternateContent xmlns:mc="http://schemas.openxmlformats.org/markup-compatibility/2006">
              <mc:Choice xmlns:v="urn:schemas-microsoft-com:vml" Requires="v">
                <p:oleObj spid="_x0000_s1040" name="Photo Editor Photo" r:id="rId9" imgW="10190476" imgH="7392432" progId="">
                  <p:embed/>
                </p:oleObj>
              </mc:Choice>
              <mc:Fallback>
                <p:oleObj name="Photo Editor Photo" r:id="rId9" imgW="10190476" imgH="7392432"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0370" y="1556792"/>
                        <a:ext cx="2482070" cy="17996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feld 13"/>
          <p:cNvSpPr txBox="1"/>
          <p:nvPr/>
        </p:nvSpPr>
        <p:spPr>
          <a:xfrm>
            <a:off x="5292080" y="3356992"/>
            <a:ext cx="3357586" cy="400110"/>
          </a:xfrm>
          <a:prstGeom prst="rect">
            <a:avLst/>
          </a:prstGeom>
          <a:noFill/>
        </p:spPr>
        <p:txBody>
          <a:bodyPr wrap="square" rtlCol="0">
            <a:spAutoFit/>
          </a:bodyPr>
          <a:lstStyle/>
          <a:p>
            <a:pPr algn="r"/>
            <a:r>
              <a:rPr lang="en-US" sz="1000" dirty="0">
                <a:solidFill>
                  <a:srgbClr val="8DAE10"/>
                </a:solidFill>
              </a:rPr>
              <a:t>Caravaggio, 1601-02, </a:t>
            </a:r>
            <a:r>
              <a:rPr lang="en-US" sz="1000" dirty="0" err="1">
                <a:solidFill>
                  <a:srgbClr val="8DAE10"/>
                </a:solidFill>
              </a:rPr>
              <a:t>Öl</a:t>
            </a:r>
            <a:r>
              <a:rPr lang="en-US" sz="1000" dirty="0">
                <a:solidFill>
                  <a:srgbClr val="8DAE10"/>
                </a:solidFill>
              </a:rPr>
              <a:t> auf </a:t>
            </a:r>
            <a:r>
              <a:rPr lang="en-US" sz="1000" dirty="0" err="1">
                <a:solidFill>
                  <a:srgbClr val="8DAE10"/>
                </a:solidFill>
              </a:rPr>
              <a:t>Leinwand</a:t>
            </a:r>
            <a:r>
              <a:rPr lang="en-US" sz="1000" dirty="0">
                <a:solidFill>
                  <a:srgbClr val="8DAE10"/>
                </a:solidFill>
              </a:rPr>
              <a:t>, 107 x 146 cm</a:t>
            </a:r>
            <a:br>
              <a:rPr lang="en-US" sz="1000" dirty="0">
                <a:solidFill>
                  <a:srgbClr val="8DAE10"/>
                </a:solidFill>
              </a:rPr>
            </a:br>
            <a:r>
              <a:rPr lang="en-US" sz="1000" dirty="0" err="1">
                <a:solidFill>
                  <a:srgbClr val="8DAE10"/>
                </a:solidFill>
              </a:rPr>
              <a:t>Sanssouci</a:t>
            </a:r>
            <a:r>
              <a:rPr lang="en-US" sz="1000" dirty="0">
                <a:solidFill>
                  <a:srgbClr val="8DAE10"/>
                </a:solidFill>
              </a:rPr>
              <a:t>, Potsdam</a:t>
            </a:r>
            <a:endParaRPr lang="de-DE" sz="1000" dirty="0">
              <a:solidFill>
                <a:srgbClr val="8DAE10"/>
              </a:solidFill>
            </a:endParaRPr>
          </a:p>
        </p:txBody>
      </p:sp>
      <p:sp>
        <p:nvSpPr>
          <p:cNvPr id="16" name="Textfeld 15"/>
          <p:cNvSpPr txBox="1"/>
          <p:nvPr/>
        </p:nvSpPr>
        <p:spPr>
          <a:xfrm>
            <a:off x="5220072" y="5786454"/>
            <a:ext cx="3357586" cy="707886"/>
          </a:xfrm>
          <a:prstGeom prst="rect">
            <a:avLst/>
          </a:prstGeom>
          <a:noFill/>
        </p:spPr>
        <p:txBody>
          <a:bodyPr wrap="square" rtlCol="0">
            <a:spAutoFit/>
          </a:bodyPr>
          <a:lstStyle/>
          <a:p>
            <a:r>
              <a:rPr lang="de-DE" sz="1000" dirty="0">
                <a:solidFill>
                  <a:srgbClr val="8DAE10"/>
                </a:solidFill>
                <a:latin typeface="+mj-lt"/>
              </a:rPr>
              <a:t>Peter Paul Rubens 1613-15, Öl auf Holz,143 x 123 cm (Mitteltafel), 146 x 55 cm (Seitentafeln) ,</a:t>
            </a:r>
            <a:r>
              <a:rPr lang="de-DE" sz="1000" dirty="0" err="1">
                <a:solidFill>
                  <a:srgbClr val="8DAE10"/>
                </a:solidFill>
                <a:latin typeface="+mj-lt"/>
              </a:rPr>
              <a:t>Koninklijk</a:t>
            </a:r>
            <a:r>
              <a:rPr lang="de-DE" sz="1000" dirty="0">
                <a:solidFill>
                  <a:srgbClr val="8DAE10"/>
                </a:solidFill>
                <a:latin typeface="+mj-lt"/>
              </a:rPr>
              <a:t> Museum </a:t>
            </a:r>
            <a:r>
              <a:rPr lang="de-DE" sz="1000" dirty="0" err="1">
                <a:solidFill>
                  <a:srgbClr val="8DAE10"/>
                </a:solidFill>
                <a:latin typeface="+mj-lt"/>
              </a:rPr>
              <a:t>voor</a:t>
            </a:r>
            <a:r>
              <a:rPr lang="de-DE" sz="1000" dirty="0">
                <a:solidFill>
                  <a:srgbClr val="8DAE10"/>
                </a:solidFill>
                <a:latin typeface="+mj-lt"/>
              </a:rPr>
              <a:t> Schone </a:t>
            </a:r>
            <a:r>
              <a:rPr lang="de-DE" sz="1000" dirty="0" err="1">
                <a:solidFill>
                  <a:srgbClr val="8DAE10"/>
                </a:solidFill>
                <a:latin typeface="+mj-lt"/>
              </a:rPr>
              <a:t>Kunsten</a:t>
            </a:r>
            <a:r>
              <a:rPr lang="de-DE" sz="1000" dirty="0">
                <a:solidFill>
                  <a:srgbClr val="8DAE10"/>
                </a:solidFill>
                <a:latin typeface="+mj-lt"/>
              </a:rPr>
              <a:t>, Antwerpen</a:t>
            </a:r>
            <a:br>
              <a:rPr lang="de-DE" sz="1000" dirty="0">
                <a:solidFill>
                  <a:srgbClr val="8DAE10"/>
                </a:solidFill>
                <a:latin typeface="+mj-lt"/>
              </a:rPr>
            </a:br>
            <a:endParaRPr lang="de-DE" sz="1000" dirty="0">
              <a:solidFill>
                <a:srgbClr val="8DAE10"/>
              </a:solidFill>
              <a:latin typeface="+mj-lt"/>
            </a:endParaRPr>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521700" y="6235700"/>
            <a:ext cx="406400" cy="406400"/>
          </a:xfrm>
          <a:prstGeom prst="rect">
            <a:avLst/>
          </a:prstGeom>
        </p:spPr>
      </p:pic>
    </p:spTree>
    <p:custDataLst>
      <p:tags r:id="rId2"/>
    </p:custDataLst>
  </p:cSld>
  <p:clrMapOvr>
    <a:masterClrMapping/>
  </p:clrMapOvr>
  <mc:AlternateContent xmlns:mc="http://schemas.openxmlformats.org/markup-compatibility/2006" xmlns:p14="http://schemas.microsoft.com/office/powerpoint/2010/main">
    <mc:Choice Requires="p14">
      <p:transition spd="slow" p14:dur="2000" advTm="97821"/>
    </mc:Choice>
    <mc:Fallback xmlns="">
      <p:transition spd="slow" advTm="9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9" grpId="0" build="p"/>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l"/>
            <a:r>
              <a:rPr lang="de-DE" sz="2400" dirty="0">
                <a:solidFill>
                  <a:srgbClr val="8DAE10"/>
                </a:solidFill>
              </a:rPr>
              <a:t>6. Die Erscheinungserzählungen</a:t>
            </a:r>
          </a:p>
        </p:txBody>
      </p:sp>
      <p:pic>
        <p:nvPicPr>
          <p:cNvPr id="8" name="Inhaltsplatzhalter 7" descr="Fischerboot.jpg"/>
          <p:cNvPicPr>
            <a:picLocks noGrp="1" noChangeAspect="1"/>
          </p:cNvPicPr>
          <p:nvPr>
            <p:ph idx="1"/>
          </p:nvPr>
        </p:nvPicPr>
        <p:blipFill>
          <a:blip r:embed="rId5" cstate="print"/>
          <a:stretch>
            <a:fillRect/>
          </a:stretch>
        </p:blipFill>
        <p:spPr>
          <a:xfrm>
            <a:off x="6286512" y="2132856"/>
            <a:ext cx="2714644" cy="3710013"/>
          </a:xfrm>
        </p:spPr>
      </p:pic>
      <p:sp>
        <p:nvSpPr>
          <p:cNvPr id="5" name="Fußzeilenplatzhalter 4"/>
          <p:cNvSpPr>
            <a:spLocks noGrp="1"/>
          </p:cNvSpPr>
          <p:nvPr>
            <p:ph type="ftr" sz="quarter" idx="11"/>
          </p:nvPr>
        </p:nvSpPr>
        <p:spPr/>
        <p:txBody>
          <a:bodyPr/>
          <a:lstStyle/>
          <a:p>
            <a:pPr algn="l"/>
            <a:r>
              <a:rPr lang="de-DE"/>
              <a:t>SÖDING | DIE AUFERSTEHUNG JESU</a:t>
            </a:r>
            <a:endParaRPr lang="de-DE" dirty="0"/>
          </a:p>
        </p:txBody>
      </p:sp>
      <p:sp>
        <p:nvSpPr>
          <p:cNvPr id="6" name="Foliennummernplatzhalter 5"/>
          <p:cNvSpPr>
            <a:spLocks noGrp="1"/>
          </p:cNvSpPr>
          <p:nvPr>
            <p:ph type="sldNum" sz="quarter" idx="12"/>
          </p:nvPr>
        </p:nvSpPr>
        <p:spPr/>
        <p:txBody>
          <a:bodyPr/>
          <a:lstStyle/>
          <a:p>
            <a:fld id="{ADADCA30-FFF2-4AEC-A2D0-E4D6CD9D0A84}" type="slidenum">
              <a:rPr lang="de-DE" smtClean="0"/>
              <a:pPr/>
              <a:t>17</a:t>
            </a:fld>
            <a:endParaRPr lang="de-DE"/>
          </a:p>
        </p:txBody>
      </p:sp>
      <p:pic>
        <p:nvPicPr>
          <p:cNvPr id="10" name="Grafik 9" descr="fischer.jpg"/>
          <p:cNvPicPr>
            <a:picLocks noChangeAspect="1"/>
          </p:cNvPicPr>
          <p:nvPr/>
        </p:nvPicPr>
        <p:blipFill>
          <a:blip r:embed="rId6" cstate="print"/>
          <a:stretch>
            <a:fillRect/>
          </a:stretch>
        </p:blipFill>
        <p:spPr>
          <a:xfrm>
            <a:off x="3357554" y="1357298"/>
            <a:ext cx="2755364" cy="2071702"/>
          </a:xfrm>
          <a:prstGeom prst="rect">
            <a:avLst/>
          </a:prstGeom>
        </p:spPr>
      </p:pic>
      <p:pic>
        <p:nvPicPr>
          <p:cNvPr id="13" name="Grafik 12" descr="jesusboat5.jpg"/>
          <p:cNvPicPr>
            <a:picLocks noChangeAspect="1"/>
          </p:cNvPicPr>
          <p:nvPr/>
        </p:nvPicPr>
        <p:blipFill>
          <a:blip r:embed="rId7" cstate="print"/>
          <a:stretch>
            <a:fillRect/>
          </a:stretch>
        </p:blipFill>
        <p:spPr>
          <a:xfrm>
            <a:off x="539552" y="3714752"/>
            <a:ext cx="2560368" cy="2140467"/>
          </a:xfrm>
          <a:prstGeom prst="rect">
            <a:avLst/>
          </a:prstGeom>
        </p:spPr>
      </p:pic>
      <p:pic>
        <p:nvPicPr>
          <p:cNvPr id="14" name="Grafik 13" descr="jesus-boat-museum-05.jpg"/>
          <p:cNvPicPr>
            <a:picLocks noChangeAspect="1"/>
          </p:cNvPicPr>
          <p:nvPr/>
        </p:nvPicPr>
        <p:blipFill>
          <a:blip r:embed="rId8" cstate="print"/>
          <a:stretch>
            <a:fillRect/>
          </a:stretch>
        </p:blipFill>
        <p:spPr>
          <a:xfrm>
            <a:off x="500034" y="1357298"/>
            <a:ext cx="2762269" cy="2071702"/>
          </a:xfrm>
          <a:prstGeom prst="rect">
            <a:avLst/>
          </a:prstGeom>
        </p:spPr>
      </p:pic>
      <p:pic>
        <p:nvPicPr>
          <p:cNvPr id="15" name="Grafik 14" descr="See Genzareth.jpg"/>
          <p:cNvPicPr>
            <a:picLocks noChangeAspect="1"/>
          </p:cNvPicPr>
          <p:nvPr/>
        </p:nvPicPr>
        <p:blipFill>
          <a:blip r:embed="rId9" cstate="print"/>
          <a:stretch>
            <a:fillRect/>
          </a:stretch>
        </p:blipFill>
        <p:spPr>
          <a:xfrm>
            <a:off x="3357554" y="3714752"/>
            <a:ext cx="2857520" cy="2143140"/>
          </a:xfrm>
          <a:prstGeom prst="rect">
            <a:avLst/>
          </a:prstGeom>
        </p:spPr>
      </p:pic>
      <p:sp>
        <p:nvSpPr>
          <p:cNvPr id="11"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564"/>
    </mc:Choice>
    <mc:Fallback xmlns="">
      <p:transition spd="slow" advTm="2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l"/>
            <a:r>
              <a:rPr lang="de-DE" sz="2400" dirty="0">
                <a:solidFill>
                  <a:srgbClr val="8DAE10"/>
                </a:solidFill>
              </a:rPr>
              <a:t>6. Die Erscheinungserzählungen</a:t>
            </a:r>
            <a:endParaRPr lang="de-DE" sz="2400" dirty="0"/>
          </a:p>
        </p:txBody>
      </p:sp>
      <p:sp>
        <p:nvSpPr>
          <p:cNvPr id="8" name="Inhaltsplatzhalter 7"/>
          <p:cNvSpPr>
            <a:spLocks noGrp="1"/>
          </p:cNvSpPr>
          <p:nvPr>
            <p:ph sz="half" idx="1"/>
          </p:nvPr>
        </p:nvSpPr>
        <p:spPr/>
        <p:txBody>
          <a:bodyPr>
            <a:normAutofit fontScale="62500" lnSpcReduction="20000"/>
          </a:bodyPr>
          <a:lstStyle/>
          <a:p>
            <a:r>
              <a:rPr lang="de-DE" dirty="0">
                <a:solidFill>
                  <a:srgbClr val="8DAE10"/>
                </a:solidFill>
              </a:rPr>
              <a:t>Joh 21</a:t>
            </a:r>
            <a:br>
              <a:rPr lang="de-DE" dirty="0">
                <a:solidFill>
                  <a:srgbClr val="8DAE10"/>
                </a:solidFill>
              </a:rPr>
            </a:br>
            <a:r>
              <a:rPr lang="de-DE" baseline="30000" dirty="0"/>
              <a:t>3</a:t>
            </a:r>
            <a:r>
              <a:rPr lang="de-DE" dirty="0"/>
              <a:t>Simon Petrus sagte ihnen: „Ich gehe fischen!“ </a:t>
            </a:r>
          </a:p>
          <a:p>
            <a:pPr>
              <a:buNone/>
            </a:pPr>
            <a:br>
              <a:rPr lang="de-DE" dirty="0"/>
            </a:br>
            <a:br>
              <a:rPr lang="de-DE" dirty="0"/>
            </a:br>
            <a:br>
              <a:rPr lang="de-DE" dirty="0"/>
            </a:br>
            <a:r>
              <a:rPr lang="de-DE" dirty="0"/>
              <a:t>Simon Petrus aber, als er hörte, dass es der Herr ist, gürtete sein Obergewand, weil er nackt war, und sprang in den See. </a:t>
            </a:r>
            <a:br>
              <a:rPr lang="de-DE" dirty="0"/>
            </a:br>
            <a:br>
              <a:rPr lang="de-DE" dirty="0"/>
            </a:br>
            <a:endParaRPr lang="de-DE" dirty="0"/>
          </a:p>
          <a:p>
            <a:pPr>
              <a:buNone/>
            </a:pPr>
            <a:r>
              <a:rPr lang="de-DE" dirty="0"/>
              <a:t>	</a:t>
            </a:r>
            <a:r>
              <a:rPr lang="de-DE" baseline="30000" dirty="0"/>
              <a:t>10</a:t>
            </a:r>
            <a:r>
              <a:rPr lang="de-DE" dirty="0"/>
              <a:t>Jesus sagt ihnen: „Bringt von den Fischen, die ihr jetzt gefangen habt!“ </a:t>
            </a:r>
          </a:p>
          <a:p>
            <a:pPr>
              <a:buNone/>
            </a:pPr>
            <a:r>
              <a:rPr lang="de-DE" dirty="0"/>
              <a:t>	</a:t>
            </a:r>
            <a:r>
              <a:rPr lang="de-DE" baseline="30000" dirty="0"/>
              <a:t>11</a:t>
            </a:r>
            <a:r>
              <a:rPr lang="de-DE" dirty="0"/>
              <a:t>Da stieg Petrus hinein und zog das Netz ans Land …</a:t>
            </a:r>
            <a:br>
              <a:rPr lang="de-DE" dirty="0"/>
            </a:br>
            <a:endParaRPr lang="de-DE" dirty="0"/>
          </a:p>
        </p:txBody>
      </p:sp>
      <p:sp>
        <p:nvSpPr>
          <p:cNvPr id="10" name="Inhaltsplatzhalter 9"/>
          <p:cNvSpPr>
            <a:spLocks noGrp="1"/>
          </p:cNvSpPr>
          <p:nvPr>
            <p:ph sz="half" idx="2"/>
          </p:nvPr>
        </p:nvSpPr>
        <p:spPr/>
        <p:txBody>
          <a:bodyPr>
            <a:normAutofit fontScale="62500" lnSpcReduction="20000"/>
          </a:bodyPr>
          <a:lstStyle/>
          <a:p>
            <a:pPr>
              <a:buNone/>
            </a:pPr>
            <a:br>
              <a:rPr lang="de-DE" dirty="0"/>
            </a:br>
            <a:r>
              <a:rPr lang="de-DE" dirty="0"/>
              <a:t>Die anderen sagten: </a:t>
            </a:r>
            <a:br>
              <a:rPr lang="de-DE" dirty="0"/>
            </a:br>
            <a:r>
              <a:rPr lang="de-DE" dirty="0"/>
              <a:t>„Wir gehen mit dir!“ …</a:t>
            </a:r>
          </a:p>
          <a:p>
            <a:pPr>
              <a:buNone/>
            </a:pPr>
            <a:r>
              <a:rPr lang="de-DE" dirty="0"/>
              <a:t>	</a:t>
            </a:r>
            <a:r>
              <a:rPr lang="de-DE" baseline="30000" dirty="0"/>
              <a:t>7</a:t>
            </a:r>
            <a:r>
              <a:rPr lang="de-DE" dirty="0"/>
              <a:t>Da sagte der Jünger, den Jesus liebte, zu Petrus: „Es ist der Herr!“ </a:t>
            </a:r>
            <a:br>
              <a:rPr lang="de-DE" dirty="0"/>
            </a:br>
            <a:br>
              <a:rPr lang="de-DE" dirty="0"/>
            </a:br>
            <a:br>
              <a:rPr lang="de-DE" dirty="0"/>
            </a:br>
            <a:endParaRPr lang="de-DE" dirty="0"/>
          </a:p>
          <a:p>
            <a:pPr>
              <a:buNone/>
            </a:pPr>
            <a:r>
              <a:rPr lang="de-DE" dirty="0"/>
              <a:t>	</a:t>
            </a:r>
            <a:r>
              <a:rPr lang="de-DE" baseline="30000" dirty="0"/>
              <a:t>8</a:t>
            </a:r>
            <a:r>
              <a:rPr lang="de-DE" dirty="0"/>
              <a:t>Die anderen Jünger kamen mit dem Boot …</a:t>
            </a:r>
          </a:p>
        </p:txBody>
      </p:sp>
      <p:sp>
        <p:nvSpPr>
          <p:cNvPr id="5" name="Fußzeilenplatzhalter 4"/>
          <p:cNvSpPr>
            <a:spLocks noGrp="1"/>
          </p:cNvSpPr>
          <p:nvPr>
            <p:ph type="ftr" sz="quarter" idx="11"/>
          </p:nvPr>
        </p:nvSpPr>
        <p:spPr/>
        <p:txBody>
          <a:bodyPr/>
          <a:lstStyle/>
          <a:p>
            <a:pPr algn="l"/>
            <a:r>
              <a:rPr lang="de-DE"/>
              <a:t>SÖDING | DIE AUFERSTEHUNG JESU</a:t>
            </a:r>
            <a:endParaRPr lang="de-DE" dirty="0"/>
          </a:p>
        </p:txBody>
      </p:sp>
      <p:sp>
        <p:nvSpPr>
          <p:cNvPr id="6" name="Foliennummernplatzhalter 5"/>
          <p:cNvSpPr>
            <a:spLocks noGrp="1"/>
          </p:cNvSpPr>
          <p:nvPr>
            <p:ph type="sldNum" sz="quarter" idx="12"/>
          </p:nvPr>
        </p:nvSpPr>
        <p:spPr/>
        <p:txBody>
          <a:bodyPr/>
          <a:lstStyle/>
          <a:p>
            <a:fld id="{ADADCA30-FFF2-4AEC-A2D0-E4D6CD9D0A84}" type="slidenum">
              <a:rPr lang="de-DE" smtClean="0"/>
              <a:pPr/>
              <a:t>18</a:t>
            </a:fld>
            <a:endParaRPr lang="de-DE"/>
          </a:p>
        </p:txBody>
      </p:sp>
      <p:pic>
        <p:nvPicPr>
          <p:cNvPr id="12" name="Inhaltsplatzhalter 5" descr="logo-rub-102.gif"/>
          <p:cNvPicPr>
            <a:picLocks noChangeAspect="1"/>
          </p:cNvPicPr>
          <p:nvPr/>
        </p:nvPicPr>
        <p:blipFill>
          <a:blip r:embed="rId5" cstate="print"/>
          <a:stretch>
            <a:fillRect/>
          </a:stretch>
        </p:blipFill>
        <p:spPr>
          <a:xfrm>
            <a:off x="-32" y="6215082"/>
            <a:ext cx="428628" cy="428628"/>
          </a:xfrm>
          <a:prstGeom prst="rect">
            <a:avLst/>
          </a:prstGeom>
        </p:spPr>
      </p:pic>
      <p:sp>
        <p:nvSpPr>
          <p:cNvPr id="9"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636"/>
    </mc:Choice>
    <mc:Fallback xmlns="">
      <p:transition spd="slow" advTm="2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8" grpId="0" build="p"/>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l"/>
            <a:r>
              <a:rPr lang="de-DE" sz="2400" dirty="0">
                <a:solidFill>
                  <a:srgbClr val="8DAE10"/>
                </a:solidFill>
              </a:rPr>
              <a:t>6. Die Erscheinungserzählungen</a:t>
            </a:r>
            <a:endParaRPr lang="de-DE" sz="2400" dirty="0"/>
          </a:p>
        </p:txBody>
      </p:sp>
      <p:sp>
        <p:nvSpPr>
          <p:cNvPr id="9" name="Inhaltsplatzhalter 8"/>
          <p:cNvSpPr>
            <a:spLocks noGrp="1"/>
          </p:cNvSpPr>
          <p:nvPr>
            <p:ph idx="1"/>
          </p:nvPr>
        </p:nvSpPr>
        <p:spPr/>
        <p:txBody>
          <a:bodyPr>
            <a:normAutofit fontScale="85000" lnSpcReduction="20000"/>
          </a:bodyPr>
          <a:lstStyle/>
          <a:p>
            <a:r>
              <a:rPr lang="de-DE" dirty="0">
                <a:solidFill>
                  <a:srgbClr val="8DAE10"/>
                </a:solidFill>
              </a:rPr>
              <a:t>Joh 21</a:t>
            </a:r>
          </a:p>
          <a:p>
            <a:pPr>
              <a:buNone/>
            </a:pPr>
            <a:r>
              <a:rPr lang="de-DE" baseline="30000" dirty="0"/>
              <a:t>	4</a:t>
            </a:r>
            <a:r>
              <a:rPr lang="de-DE" dirty="0"/>
              <a:t>Als die Morgenfrühe anbrach, stand Jesus am Ufer, aber seine Jünger erkannten nicht, dass es Jesus war. </a:t>
            </a:r>
            <a:r>
              <a:rPr lang="de-DE" baseline="30000" dirty="0"/>
              <a:t>5</a:t>
            </a:r>
            <a:r>
              <a:rPr lang="de-DE" dirty="0"/>
              <a:t>Da sagt er ihnen: „Kinder, habt ihr nicht zu essen?“ Sie antworteten ihm: „Nein“.</a:t>
            </a:r>
            <a:endParaRPr lang="de-DE" baseline="30000" dirty="0"/>
          </a:p>
          <a:p>
            <a:pPr>
              <a:buNone/>
            </a:pPr>
            <a:r>
              <a:rPr lang="de-DE" baseline="30000" dirty="0"/>
              <a:t>	9</a:t>
            </a:r>
            <a:r>
              <a:rPr lang="de-DE" dirty="0"/>
              <a:t>Als sie an Land stiegen, sahen sie ein Kohlenfeuer und darauf Fische liegen und Brot. </a:t>
            </a:r>
            <a:r>
              <a:rPr lang="de-DE" baseline="30000" dirty="0"/>
              <a:t>10</a:t>
            </a:r>
            <a:r>
              <a:rPr lang="de-DE" dirty="0"/>
              <a:t>Jesus sagt ihnen: „Bringt von den Fischen, die ihr jetzt gefangen habt!“ </a:t>
            </a:r>
            <a:r>
              <a:rPr lang="de-DE" baseline="30000" dirty="0"/>
              <a:t>11</a:t>
            </a:r>
            <a:r>
              <a:rPr lang="de-DE" dirty="0"/>
              <a:t>Da stieg Petrus hinein und zog das Netz ans Land …</a:t>
            </a:r>
          </a:p>
          <a:p>
            <a:pPr>
              <a:buNone/>
            </a:pPr>
            <a:r>
              <a:rPr lang="de-DE" baseline="30000" dirty="0"/>
              <a:t>	12</a:t>
            </a:r>
            <a:r>
              <a:rPr lang="de-DE" dirty="0"/>
              <a:t>Jesus sagte: „Kommt und esst!“ …  </a:t>
            </a:r>
            <a:r>
              <a:rPr lang="de-DE" baseline="30000" dirty="0"/>
              <a:t>13</a:t>
            </a:r>
            <a:r>
              <a:rPr lang="de-DE" dirty="0"/>
              <a:t>Jesus kommt und nimmt das Brot und gibt es ihnen, desgleichen die Fische. </a:t>
            </a:r>
          </a:p>
        </p:txBody>
      </p:sp>
      <p:sp>
        <p:nvSpPr>
          <p:cNvPr id="5" name="Fußzeilenplatzhalter 4"/>
          <p:cNvSpPr>
            <a:spLocks noGrp="1"/>
          </p:cNvSpPr>
          <p:nvPr>
            <p:ph type="ftr" sz="quarter" idx="11"/>
          </p:nvPr>
        </p:nvSpPr>
        <p:spPr/>
        <p:txBody>
          <a:bodyPr/>
          <a:lstStyle/>
          <a:p>
            <a:pPr algn="l"/>
            <a:r>
              <a:rPr lang="de-DE"/>
              <a:t>SÖDING | DIE AUFERSTEHUNG JESU</a:t>
            </a:r>
            <a:endParaRPr lang="de-DE" dirty="0"/>
          </a:p>
        </p:txBody>
      </p:sp>
      <p:sp>
        <p:nvSpPr>
          <p:cNvPr id="6" name="Foliennummernplatzhalter 5"/>
          <p:cNvSpPr>
            <a:spLocks noGrp="1"/>
          </p:cNvSpPr>
          <p:nvPr>
            <p:ph type="sldNum" sz="quarter" idx="12"/>
          </p:nvPr>
        </p:nvSpPr>
        <p:spPr/>
        <p:txBody>
          <a:bodyPr/>
          <a:lstStyle/>
          <a:p>
            <a:fld id="{ADADCA30-FFF2-4AEC-A2D0-E4D6CD9D0A84}" type="slidenum">
              <a:rPr lang="de-DE" smtClean="0"/>
              <a:pPr/>
              <a:t>19</a:t>
            </a:fld>
            <a:endParaRPr lang="de-DE"/>
          </a:p>
        </p:txBody>
      </p:sp>
      <p:pic>
        <p:nvPicPr>
          <p:cNvPr id="12" name="Inhaltsplatzhalter 5" descr="logo-rub-102.gif"/>
          <p:cNvPicPr>
            <a:picLocks noChangeAspect="1"/>
          </p:cNvPicPr>
          <p:nvPr/>
        </p:nvPicPr>
        <p:blipFill>
          <a:blip r:embed="rId5" cstate="print"/>
          <a:stretch>
            <a:fillRect/>
          </a:stretch>
        </p:blipFill>
        <p:spPr>
          <a:xfrm>
            <a:off x="-32" y="6215082"/>
            <a:ext cx="428628" cy="428628"/>
          </a:xfrm>
          <a:prstGeom prst="rect">
            <a:avLst/>
          </a:prstGeom>
        </p:spPr>
      </p:pic>
      <p:sp>
        <p:nvSpPr>
          <p:cNvPr id="8"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7476"/>
    </mc:Choice>
    <mc:Fallback xmlns="">
      <p:transition spd="slow" advTm="4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1. Alte Zweifel – neue Fragen</a:t>
            </a:r>
          </a:p>
        </p:txBody>
      </p:sp>
      <p:sp>
        <p:nvSpPr>
          <p:cNvPr id="15" name="Inhaltsplatzhalter 14"/>
          <p:cNvSpPr>
            <a:spLocks noGrp="1"/>
          </p:cNvSpPr>
          <p:nvPr>
            <p:ph sz="half" idx="1"/>
          </p:nvPr>
        </p:nvSpPr>
        <p:spPr>
          <a:xfrm>
            <a:off x="457200" y="1600200"/>
            <a:ext cx="2818656" cy="4781128"/>
          </a:xfrm>
        </p:spPr>
        <p:txBody>
          <a:bodyPr>
            <a:normAutofit fontScale="55000" lnSpcReduction="20000"/>
          </a:bodyPr>
          <a:lstStyle/>
          <a:p>
            <a:pPr>
              <a:lnSpc>
                <a:spcPct val="120000"/>
              </a:lnSpc>
            </a:pPr>
            <a:r>
              <a:rPr lang="de-DE" dirty="0">
                <a:solidFill>
                  <a:srgbClr val="8DAE10"/>
                </a:solidFill>
              </a:rPr>
              <a:t>Mk 16,8</a:t>
            </a:r>
            <a:br>
              <a:rPr lang="de-DE" dirty="0"/>
            </a:br>
            <a:r>
              <a:rPr lang="de-DE" dirty="0"/>
              <a:t>Und sie gingen hinaus und flohen vom Grab; denn Furcht und Zittern hatte sie ergriffen, und sie sagten niemandem etwas, denn sie fürchteten sich sehr.</a:t>
            </a:r>
          </a:p>
          <a:p>
            <a:pPr>
              <a:lnSpc>
                <a:spcPct val="120000"/>
              </a:lnSpc>
            </a:pPr>
            <a:r>
              <a:rPr lang="de-DE" dirty="0">
                <a:solidFill>
                  <a:srgbClr val="8DAE10"/>
                </a:solidFill>
              </a:rPr>
              <a:t>Joh 20,13.15</a:t>
            </a:r>
            <a:br>
              <a:rPr lang="de-DE" dirty="0"/>
            </a:br>
            <a:r>
              <a:rPr lang="de-DE" dirty="0"/>
              <a:t>„</a:t>
            </a:r>
            <a:r>
              <a:rPr lang="de-DE" baseline="30000" dirty="0"/>
              <a:t>13</a:t>
            </a:r>
            <a:r>
              <a:rPr lang="de-DE" dirty="0"/>
              <a:t>Sie haben meinen Herrn geholt, und ich weiß nicht, wohin sie ihn gelegt haben.“ …</a:t>
            </a:r>
            <a:br>
              <a:rPr lang="de-DE" dirty="0"/>
            </a:br>
            <a:r>
              <a:rPr lang="de-DE" dirty="0"/>
              <a:t>„</a:t>
            </a:r>
            <a:r>
              <a:rPr lang="de-DE" baseline="30000" dirty="0"/>
              <a:t>15</a:t>
            </a:r>
            <a:r>
              <a:rPr lang="de-DE" dirty="0"/>
              <a:t>Herr, wenn du ihn weggetragen hast, sag‘ mir, wohin du ihn gelegt hast, damit ich ihn hole.“</a:t>
            </a:r>
          </a:p>
          <a:p>
            <a:pPr>
              <a:lnSpc>
                <a:spcPct val="120000"/>
              </a:lnSpc>
            </a:pPr>
            <a:r>
              <a:rPr lang="de-DE" dirty="0">
                <a:solidFill>
                  <a:srgbClr val="8DAE10"/>
                </a:solidFill>
              </a:rPr>
              <a:t>Lk 24,11</a:t>
            </a:r>
            <a:br>
              <a:rPr lang="de-DE" dirty="0"/>
            </a:br>
            <a:r>
              <a:rPr lang="de-DE" dirty="0"/>
              <a:t>Diese Worte erschienen ihnen als Geschwätz, und sie glaubten ihnen nicht. </a:t>
            </a:r>
          </a:p>
        </p:txBody>
      </p:sp>
      <p:sp>
        <p:nvSpPr>
          <p:cNvPr id="9" name="Inhaltsplatzhalter 8"/>
          <p:cNvSpPr>
            <a:spLocks noGrp="1"/>
          </p:cNvSpPr>
          <p:nvPr>
            <p:ph sz="half" idx="2"/>
          </p:nvPr>
        </p:nvSpPr>
        <p:spPr>
          <a:xfrm>
            <a:off x="3059832" y="1600200"/>
            <a:ext cx="3024336" cy="4637112"/>
          </a:xfrm>
        </p:spPr>
        <p:txBody>
          <a:bodyPr>
            <a:normAutofit fontScale="55000" lnSpcReduction="20000"/>
          </a:bodyPr>
          <a:lstStyle/>
          <a:p>
            <a:pPr>
              <a:lnSpc>
                <a:spcPct val="120000"/>
              </a:lnSpc>
            </a:pPr>
            <a:r>
              <a:rPr lang="de-DE" dirty="0">
                <a:solidFill>
                  <a:srgbClr val="8DAE10"/>
                </a:solidFill>
              </a:rPr>
              <a:t>Mt 28,17</a:t>
            </a:r>
            <a:br>
              <a:rPr lang="de-DE" dirty="0"/>
            </a:br>
            <a:r>
              <a:rPr lang="de-DE" dirty="0"/>
              <a:t>Und als sie ihn sahen, warfen sie sich vor ihm nieder, zweifelten aber.</a:t>
            </a:r>
          </a:p>
          <a:p>
            <a:pPr>
              <a:lnSpc>
                <a:spcPct val="120000"/>
              </a:lnSpc>
            </a:pPr>
            <a:r>
              <a:rPr lang="de-DE" dirty="0">
                <a:solidFill>
                  <a:srgbClr val="A4A110"/>
                </a:solidFill>
              </a:rPr>
              <a:t>Lk 24,37</a:t>
            </a:r>
            <a:br>
              <a:rPr lang="de-DE" dirty="0"/>
            </a:br>
            <a:r>
              <a:rPr lang="de-DE" dirty="0"/>
              <a:t>Voller Furcht und Angst meinten sie, ein Gespenst zu sehen.</a:t>
            </a:r>
          </a:p>
          <a:p>
            <a:pPr>
              <a:lnSpc>
                <a:spcPct val="120000"/>
              </a:lnSpc>
            </a:pPr>
            <a:r>
              <a:rPr lang="de-DE" dirty="0">
                <a:solidFill>
                  <a:srgbClr val="8DAE10"/>
                </a:solidFill>
              </a:rPr>
              <a:t>Joh 20,25</a:t>
            </a:r>
            <a:br>
              <a:rPr lang="de-DE" dirty="0"/>
            </a:br>
            <a:r>
              <a:rPr lang="de-DE" dirty="0"/>
              <a:t>„Wenn ich nicht an seinen Händen das Mal der Nägel sehe und meine Finger in das Mal der Nägel lege und meine Hand in seine Seite lege, werde ich nicht glauben.“</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2</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sp>
        <p:nvSpPr>
          <p:cNvPr id="10" name="Inhaltsplatzhalter 8"/>
          <p:cNvSpPr txBox="1">
            <a:spLocks/>
          </p:cNvSpPr>
          <p:nvPr/>
        </p:nvSpPr>
        <p:spPr>
          <a:xfrm>
            <a:off x="5868144" y="1700808"/>
            <a:ext cx="3024336" cy="4637112"/>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kumimoji="0" lang="de-DE" sz="1500" b="0" i="0" u="none" strike="noStrike" kern="1200" cap="none" spc="0" normalizeH="0" baseline="0" noProof="0" dirty="0">
                <a:ln>
                  <a:noFill/>
                </a:ln>
                <a:solidFill>
                  <a:srgbClr val="8DAE10"/>
                </a:solidFill>
                <a:effectLst/>
                <a:uLnTx/>
                <a:uFillTx/>
                <a:latin typeface="+mn-lt"/>
                <a:ea typeface="+mn-ea"/>
                <a:cs typeface="+mn-cs"/>
              </a:rPr>
              <a:t>Apg 17,23</a:t>
            </a:r>
            <a:br>
              <a:rPr kumimoji="0" lang="de-DE" sz="1500" b="0" i="0" u="none" strike="noStrike" kern="1200" cap="none" spc="0" normalizeH="0" baseline="0" noProof="0" dirty="0">
                <a:ln>
                  <a:noFill/>
                </a:ln>
                <a:solidFill>
                  <a:srgbClr val="A4A110"/>
                </a:solidFill>
                <a:effectLst/>
                <a:uLnTx/>
                <a:uFillTx/>
                <a:latin typeface="+mn-lt"/>
                <a:ea typeface="+mn-ea"/>
                <a:cs typeface="+mn-cs"/>
              </a:rPr>
            </a:br>
            <a:r>
              <a:rPr lang="de-DE" sz="1500" dirty="0"/>
              <a:t>Als sie von der Auferstehung der Toten hörten, spotteten die einen, andere aber sagten: „Darüber wollen wir dich ein andermal hören“.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07846"/>
    </mc:Choice>
    <mc:Fallback xmlns="">
      <p:transition spd="slow" advTm="907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5" grpId="0" build="p"/>
      <p:bldP spid="9" grpId="0" build="p"/>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l"/>
            <a:r>
              <a:rPr lang="de-DE" sz="2400" dirty="0">
                <a:solidFill>
                  <a:srgbClr val="8DAE10"/>
                </a:solidFill>
              </a:rPr>
              <a:t>6. Die Erscheinungserzählungen</a:t>
            </a:r>
            <a:endParaRPr lang="de-DE" sz="2400" dirty="0"/>
          </a:p>
        </p:txBody>
      </p:sp>
      <p:sp>
        <p:nvSpPr>
          <p:cNvPr id="8" name="Inhaltsplatzhalter 7"/>
          <p:cNvSpPr>
            <a:spLocks noGrp="1"/>
          </p:cNvSpPr>
          <p:nvPr>
            <p:ph sz="half" idx="1"/>
          </p:nvPr>
        </p:nvSpPr>
        <p:spPr/>
        <p:txBody>
          <a:bodyPr/>
          <a:lstStyle/>
          <a:p>
            <a:r>
              <a:rPr lang="de-DE" dirty="0">
                <a:solidFill>
                  <a:srgbClr val="8DAE10"/>
                </a:solidFill>
              </a:rPr>
              <a:t>Joh 21,11</a:t>
            </a:r>
            <a:br>
              <a:rPr lang="de-DE" dirty="0"/>
            </a:br>
            <a:r>
              <a:rPr lang="de-DE" dirty="0"/>
              <a:t>Petrus stieg hinein und zog das Netz ans Land, prall gefüllt mit 153 großen Fischen; und obgleich es so viele waren, zerriss das Netz nicht. </a:t>
            </a:r>
          </a:p>
        </p:txBody>
      </p:sp>
      <p:sp>
        <p:nvSpPr>
          <p:cNvPr id="5" name="Fußzeilenplatzhalter 4"/>
          <p:cNvSpPr>
            <a:spLocks noGrp="1"/>
          </p:cNvSpPr>
          <p:nvPr>
            <p:ph type="ftr" sz="quarter" idx="11"/>
          </p:nvPr>
        </p:nvSpPr>
        <p:spPr/>
        <p:txBody>
          <a:bodyPr/>
          <a:lstStyle/>
          <a:p>
            <a:pPr algn="l"/>
            <a:r>
              <a:rPr lang="de-DE"/>
              <a:t>SÖDING | DIE AUFERSTEHUNG JESU</a:t>
            </a:r>
            <a:endParaRPr lang="de-DE" dirty="0"/>
          </a:p>
        </p:txBody>
      </p:sp>
      <p:sp>
        <p:nvSpPr>
          <p:cNvPr id="6" name="Foliennummernplatzhalter 5"/>
          <p:cNvSpPr>
            <a:spLocks noGrp="1"/>
          </p:cNvSpPr>
          <p:nvPr>
            <p:ph type="sldNum" sz="quarter" idx="12"/>
          </p:nvPr>
        </p:nvSpPr>
        <p:spPr/>
        <p:txBody>
          <a:bodyPr/>
          <a:lstStyle/>
          <a:p>
            <a:fld id="{ADADCA30-FFF2-4AEC-A2D0-E4D6CD9D0A84}" type="slidenum">
              <a:rPr lang="de-DE" smtClean="0"/>
              <a:pPr/>
              <a:t>20</a:t>
            </a:fld>
            <a:endParaRPr lang="de-DE"/>
          </a:p>
        </p:txBody>
      </p:sp>
      <p:pic>
        <p:nvPicPr>
          <p:cNvPr id="12" name="Inhaltsplatzhalter 5" descr="logo-rub-102.gif"/>
          <p:cNvPicPr>
            <a:picLocks noChangeAspect="1"/>
          </p:cNvPicPr>
          <p:nvPr/>
        </p:nvPicPr>
        <p:blipFill>
          <a:blip r:embed="rId4" cstate="print"/>
          <a:stretch>
            <a:fillRect/>
          </a:stretch>
        </p:blipFill>
        <p:spPr>
          <a:xfrm>
            <a:off x="-32" y="6215082"/>
            <a:ext cx="428628" cy="428628"/>
          </a:xfrm>
          <a:prstGeom prst="rect">
            <a:avLst/>
          </a:prstGeom>
        </p:spPr>
      </p:pic>
      <p:pic>
        <p:nvPicPr>
          <p:cNvPr id="14" name="Inhaltsplatzhalter 13" descr="Fische im Netz.jpg"/>
          <p:cNvPicPr>
            <a:picLocks noGrp="1" noChangeAspect="1"/>
          </p:cNvPicPr>
          <p:nvPr>
            <p:ph sz="half" idx="2"/>
          </p:nvPr>
        </p:nvPicPr>
        <p:blipFill>
          <a:blip r:embed="rId5" cstate="print"/>
          <a:stretch>
            <a:fillRect/>
          </a:stretch>
        </p:blipFill>
        <p:spPr>
          <a:xfrm>
            <a:off x="5072066" y="1667236"/>
            <a:ext cx="3000396" cy="4689596"/>
          </a:xfrm>
        </p:spPr>
      </p:pic>
      <p:sp>
        <p:nvSpPr>
          <p:cNvPr id="9"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04"/>
    </mc:Choice>
    <mc:Fallback xmlns="">
      <p:transition spd="slow" advTm="26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pPr algn="l"/>
            <a:r>
              <a:rPr lang="de-DE" sz="2400" dirty="0">
                <a:solidFill>
                  <a:srgbClr val="8DAE10"/>
                </a:solidFill>
              </a:rPr>
              <a:t>6. Die Erscheinungserzählungen</a:t>
            </a:r>
          </a:p>
        </p:txBody>
      </p:sp>
      <p:sp>
        <p:nvSpPr>
          <p:cNvPr id="9" name="Inhaltsplatzhalter 8"/>
          <p:cNvSpPr>
            <a:spLocks noGrp="1"/>
          </p:cNvSpPr>
          <p:nvPr>
            <p:ph idx="1"/>
          </p:nvPr>
        </p:nvSpPr>
        <p:spPr/>
        <p:txBody>
          <a:bodyPr>
            <a:normAutofit fontScale="55000" lnSpcReduction="20000"/>
          </a:bodyPr>
          <a:lstStyle/>
          <a:p>
            <a:r>
              <a:rPr lang="de-DE" dirty="0">
                <a:solidFill>
                  <a:srgbClr val="8DAE10"/>
                </a:solidFill>
              </a:rPr>
              <a:t>Joh 21,15</a:t>
            </a:r>
          </a:p>
          <a:p>
            <a:pPr>
              <a:buNone/>
            </a:pPr>
            <a:r>
              <a:rPr lang="de-DE" dirty="0"/>
              <a:t>	„Simon, Sohn des Johannes, </a:t>
            </a:r>
          </a:p>
          <a:p>
            <a:pPr>
              <a:buNone/>
            </a:pPr>
            <a:r>
              <a:rPr lang="de-DE" dirty="0"/>
              <a:t>	liebst du mich (</a:t>
            </a:r>
            <a:r>
              <a:rPr lang="en-US" dirty="0" err="1">
                <a:latin typeface="Bwgrkl" pitchFamily="2" charset="0"/>
              </a:rPr>
              <a:t>avgapa</a:t>
            </a:r>
            <a:r>
              <a:rPr lang="en-US" dirty="0">
                <a:latin typeface="Bwgrkl" pitchFamily="2" charset="0"/>
              </a:rPr>
              <a:t>/|j me</a:t>
            </a:r>
            <a:r>
              <a:rPr lang="de-DE" dirty="0"/>
              <a:t>)  mehr als diese?“</a:t>
            </a:r>
          </a:p>
          <a:p>
            <a:pPr>
              <a:buNone/>
            </a:pPr>
            <a:r>
              <a:rPr lang="de-DE" dirty="0"/>
              <a:t>	</a:t>
            </a:r>
            <a:r>
              <a:rPr lang="it-IT" dirty="0"/>
              <a:t> </a:t>
            </a:r>
            <a:r>
              <a:rPr lang="de-DE" dirty="0"/>
              <a:t>„</a:t>
            </a:r>
            <a:r>
              <a:rPr lang="it-IT" dirty="0" err="1"/>
              <a:t>Ja</a:t>
            </a:r>
            <a:r>
              <a:rPr lang="it-IT" dirty="0"/>
              <a:t>, </a:t>
            </a:r>
            <a:r>
              <a:rPr lang="it-IT" dirty="0" err="1"/>
              <a:t>Herr</a:t>
            </a:r>
            <a:r>
              <a:rPr lang="it-IT" dirty="0"/>
              <a:t>, </a:t>
            </a:r>
            <a:r>
              <a:rPr lang="it-IT" dirty="0" err="1"/>
              <a:t>du</a:t>
            </a:r>
            <a:r>
              <a:rPr lang="it-IT" dirty="0"/>
              <a:t> </a:t>
            </a:r>
            <a:r>
              <a:rPr lang="it-IT" dirty="0" err="1"/>
              <a:t>weißt</a:t>
            </a:r>
            <a:r>
              <a:rPr lang="it-IT" dirty="0"/>
              <a:t>, </a:t>
            </a:r>
            <a:r>
              <a:rPr lang="it-IT" dirty="0" err="1"/>
              <a:t>dass</a:t>
            </a:r>
            <a:r>
              <a:rPr lang="it-IT" dirty="0"/>
              <a:t> </a:t>
            </a:r>
            <a:r>
              <a:rPr lang="it-IT" dirty="0" err="1"/>
              <a:t>ich</a:t>
            </a:r>
            <a:r>
              <a:rPr lang="it-IT" dirty="0"/>
              <a:t> </a:t>
            </a:r>
            <a:r>
              <a:rPr lang="it-IT" dirty="0" err="1"/>
              <a:t>dich</a:t>
            </a:r>
            <a:r>
              <a:rPr lang="it-IT" dirty="0"/>
              <a:t> </a:t>
            </a:r>
            <a:r>
              <a:rPr lang="it-IT" dirty="0" err="1"/>
              <a:t>liebe</a:t>
            </a:r>
            <a:r>
              <a:rPr lang="it-IT" dirty="0"/>
              <a:t> (</a:t>
            </a:r>
            <a:r>
              <a:rPr lang="it-IT" dirty="0" err="1">
                <a:latin typeface="Bwgrkl" pitchFamily="2" charset="0"/>
              </a:rPr>
              <a:t>filw</a:t>
            </a:r>
            <a:r>
              <a:rPr lang="it-IT" dirty="0">
                <a:latin typeface="Bwgrkl" pitchFamily="2" charset="0"/>
              </a:rPr>
              <a:t>/ se</a:t>
            </a:r>
            <a:r>
              <a:rPr lang="it-IT" dirty="0"/>
              <a:t>).”</a:t>
            </a:r>
            <a:endParaRPr lang="de-DE" dirty="0"/>
          </a:p>
          <a:p>
            <a:pPr>
              <a:buNone/>
            </a:pPr>
            <a:r>
              <a:rPr lang="de-DE" dirty="0"/>
              <a:t>	„Weide meine Lämmer (</a:t>
            </a:r>
            <a:r>
              <a:rPr lang="en-US" dirty="0" err="1">
                <a:latin typeface="Bwgrkl" pitchFamily="2" charset="0"/>
              </a:rPr>
              <a:t>avrni,a</a:t>
            </a:r>
            <a:r>
              <a:rPr lang="en-US" dirty="0">
                <a:latin typeface="Bwgrkl" pitchFamily="2" charset="0"/>
              </a:rPr>
              <a:t> </a:t>
            </a:r>
            <a:r>
              <a:rPr lang="de-DE" dirty="0"/>
              <a:t>)!“</a:t>
            </a:r>
          </a:p>
          <a:p>
            <a:r>
              <a:rPr lang="de-DE" dirty="0">
                <a:solidFill>
                  <a:srgbClr val="8DAE10"/>
                </a:solidFill>
              </a:rPr>
              <a:t>Joh 21,16</a:t>
            </a:r>
          </a:p>
          <a:p>
            <a:pPr>
              <a:buNone/>
            </a:pPr>
            <a:r>
              <a:rPr lang="de-DE" dirty="0"/>
              <a:t>	„Simon, Sohn des Johannes, </a:t>
            </a:r>
          </a:p>
          <a:p>
            <a:pPr>
              <a:buNone/>
            </a:pPr>
            <a:r>
              <a:rPr lang="de-DE" dirty="0"/>
              <a:t>	liebst du mich (</a:t>
            </a:r>
            <a:r>
              <a:rPr lang="en-US" dirty="0" err="1">
                <a:latin typeface="Bwgrkl" pitchFamily="2" charset="0"/>
              </a:rPr>
              <a:t>avgapa</a:t>
            </a:r>
            <a:r>
              <a:rPr lang="en-US" dirty="0">
                <a:latin typeface="Bwgrkl" pitchFamily="2" charset="0"/>
              </a:rPr>
              <a:t>/|j me</a:t>
            </a:r>
            <a:r>
              <a:rPr lang="de-DE" dirty="0"/>
              <a:t>)?“</a:t>
            </a:r>
          </a:p>
          <a:p>
            <a:pPr>
              <a:buNone/>
            </a:pPr>
            <a:r>
              <a:rPr lang="de-DE" dirty="0"/>
              <a:t>	„Ja, Herr, du weißt, dass ich dich liebe (</a:t>
            </a:r>
            <a:r>
              <a:rPr lang="it-IT" dirty="0" err="1">
                <a:latin typeface="Bwgrkl" pitchFamily="2" charset="0"/>
              </a:rPr>
              <a:t>filw</a:t>
            </a:r>
            <a:r>
              <a:rPr lang="it-IT" dirty="0">
                <a:latin typeface="Bwgrkl" pitchFamily="2" charset="0"/>
              </a:rPr>
              <a:t>/ se</a:t>
            </a:r>
            <a:r>
              <a:rPr lang="it-IT" dirty="0"/>
              <a:t>).</a:t>
            </a:r>
            <a:r>
              <a:rPr lang="de-DE" dirty="0"/>
              <a:t>“</a:t>
            </a:r>
          </a:p>
          <a:p>
            <a:pPr>
              <a:buNone/>
            </a:pPr>
            <a:r>
              <a:rPr lang="de-DE" dirty="0"/>
              <a:t>	 „Weide meine Lämmer (</a:t>
            </a:r>
            <a:r>
              <a:rPr lang="en-US" dirty="0" err="1">
                <a:latin typeface="Bwgrkl" pitchFamily="2" charset="0"/>
              </a:rPr>
              <a:t>avrni,a</a:t>
            </a:r>
            <a:r>
              <a:rPr lang="en-US" dirty="0">
                <a:latin typeface="Bwgrkl" pitchFamily="2" charset="0"/>
              </a:rPr>
              <a:t> </a:t>
            </a:r>
            <a:r>
              <a:rPr lang="de-DE" dirty="0"/>
              <a:t>)!“</a:t>
            </a:r>
          </a:p>
          <a:p>
            <a:r>
              <a:rPr lang="de-DE" dirty="0">
                <a:solidFill>
                  <a:srgbClr val="8DAE10"/>
                </a:solidFill>
              </a:rPr>
              <a:t>Joh 21,17</a:t>
            </a:r>
          </a:p>
          <a:p>
            <a:pPr>
              <a:buNone/>
            </a:pPr>
            <a:r>
              <a:rPr lang="de-DE" dirty="0"/>
              <a:t>	„Simon, Sohn des Johannes, </a:t>
            </a:r>
          </a:p>
          <a:p>
            <a:pPr>
              <a:buNone/>
            </a:pPr>
            <a:r>
              <a:rPr lang="de-DE" dirty="0"/>
              <a:t>	liebst du mich (</a:t>
            </a:r>
            <a:r>
              <a:rPr lang="en-US" dirty="0" err="1">
                <a:latin typeface="Bwgrkl" pitchFamily="2" charset="0"/>
              </a:rPr>
              <a:t>filei</a:t>
            </a:r>
            <a:r>
              <a:rPr lang="en-US" dirty="0">
                <a:latin typeface="Bwgrkl" pitchFamily="2" charset="0"/>
              </a:rPr>
              <a:t>/j me</a:t>
            </a:r>
            <a:r>
              <a:rPr lang="de-DE" dirty="0"/>
              <a:t>)?“</a:t>
            </a:r>
          </a:p>
          <a:p>
            <a:pPr>
              <a:buNone/>
            </a:pPr>
            <a:r>
              <a:rPr lang="de-DE" dirty="0"/>
              <a:t>	„Herr, du weißt alles, </a:t>
            </a:r>
          </a:p>
          <a:p>
            <a:pPr>
              <a:buNone/>
            </a:pPr>
            <a:r>
              <a:rPr lang="de-DE" dirty="0"/>
              <a:t>	du weißt, dass ich dich liebe </a:t>
            </a:r>
            <a:r>
              <a:rPr lang="it-IT" dirty="0"/>
              <a:t>(</a:t>
            </a:r>
            <a:r>
              <a:rPr lang="it-IT" dirty="0" err="1">
                <a:latin typeface="Bwgrkl" pitchFamily="2" charset="0"/>
              </a:rPr>
              <a:t>filw</a:t>
            </a:r>
            <a:r>
              <a:rPr lang="it-IT" dirty="0">
                <a:latin typeface="Bwgrkl" pitchFamily="2" charset="0"/>
              </a:rPr>
              <a:t>/ se</a:t>
            </a:r>
            <a:r>
              <a:rPr lang="it-IT" dirty="0"/>
              <a:t>)</a:t>
            </a:r>
            <a:r>
              <a:rPr lang="de-DE" dirty="0"/>
              <a:t>.“</a:t>
            </a:r>
          </a:p>
          <a:p>
            <a:pPr>
              <a:buNone/>
            </a:pPr>
            <a:r>
              <a:rPr lang="de-DE" dirty="0"/>
              <a:t>	„Weide meine Schafe“ (</a:t>
            </a:r>
            <a:r>
              <a:rPr lang="en-US" dirty="0" err="1">
                <a:latin typeface="Bwgrkl" pitchFamily="2" charset="0"/>
              </a:rPr>
              <a:t>pro,bata</a:t>
            </a:r>
            <a:r>
              <a:rPr lang="de-DE" dirty="0"/>
              <a:t>)!“</a:t>
            </a:r>
          </a:p>
        </p:txBody>
      </p:sp>
      <p:sp>
        <p:nvSpPr>
          <p:cNvPr id="5" name="Fußzeilenplatzhalter 4"/>
          <p:cNvSpPr>
            <a:spLocks noGrp="1"/>
          </p:cNvSpPr>
          <p:nvPr>
            <p:ph type="ftr" sz="quarter" idx="11"/>
          </p:nvPr>
        </p:nvSpPr>
        <p:spPr/>
        <p:txBody>
          <a:bodyPr/>
          <a:lstStyle/>
          <a:p>
            <a:pPr algn="l"/>
            <a:r>
              <a:rPr lang="de-DE"/>
              <a:t>SÖDING | DIE AUFERSTEHUNG JESU</a:t>
            </a:r>
            <a:endParaRPr lang="de-DE" dirty="0"/>
          </a:p>
        </p:txBody>
      </p:sp>
      <p:sp>
        <p:nvSpPr>
          <p:cNvPr id="6" name="Foliennummernplatzhalter 5"/>
          <p:cNvSpPr>
            <a:spLocks noGrp="1"/>
          </p:cNvSpPr>
          <p:nvPr>
            <p:ph type="sldNum" sz="quarter" idx="12"/>
          </p:nvPr>
        </p:nvSpPr>
        <p:spPr/>
        <p:txBody>
          <a:bodyPr/>
          <a:lstStyle/>
          <a:p>
            <a:fld id="{ADADCA30-FFF2-4AEC-A2D0-E4D6CD9D0A84}" type="slidenum">
              <a:rPr lang="de-DE" smtClean="0"/>
              <a:pPr/>
              <a:t>21</a:t>
            </a:fld>
            <a:endParaRPr lang="de-DE"/>
          </a:p>
        </p:txBody>
      </p:sp>
      <p:pic>
        <p:nvPicPr>
          <p:cNvPr id="12" name="Inhaltsplatzhalter 5" descr="logo-rub-102.gif"/>
          <p:cNvPicPr>
            <a:picLocks noChangeAspect="1"/>
          </p:cNvPicPr>
          <p:nvPr/>
        </p:nvPicPr>
        <p:blipFill>
          <a:blip r:embed="rId5" cstate="print"/>
          <a:stretch>
            <a:fillRect/>
          </a:stretch>
        </p:blipFill>
        <p:spPr>
          <a:xfrm>
            <a:off x="-32" y="6215082"/>
            <a:ext cx="428628" cy="428628"/>
          </a:xfrm>
          <a:prstGeom prst="rect">
            <a:avLst/>
          </a:prstGeom>
        </p:spPr>
      </p:pic>
      <p:sp>
        <p:nvSpPr>
          <p:cNvPr id="10" name="Ellipse 9"/>
          <p:cNvSpPr/>
          <p:nvPr/>
        </p:nvSpPr>
        <p:spPr>
          <a:xfrm>
            <a:off x="2143108" y="2135706"/>
            <a:ext cx="1214446"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14" name="Ellipse 13"/>
          <p:cNvSpPr/>
          <p:nvPr/>
        </p:nvSpPr>
        <p:spPr>
          <a:xfrm>
            <a:off x="2214546" y="3503858"/>
            <a:ext cx="1214446" cy="3571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15" name="Ellipse 14"/>
          <p:cNvSpPr/>
          <p:nvPr/>
        </p:nvSpPr>
        <p:spPr>
          <a:xfrm>
            <a:off x="2143108" y="4872010"/>
            <a:ext cx="1214446"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16" name="Ellipse 15"/>
          <p:cNvSpPr/>
          <p:nvPr/>
        </p:nvSpPr>
        <p:spPr>
          <a:xfrm>
            <a:off x="4429124" y="2357430"/>
            <a:ext cx="1071570"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17" name="Ellipse 16"/>
          <p:cNvSpPr/>
          <p:nvPr/>
        </p:nvSpPr>
        <p:spPr>
          <a:xfrm>
            <a:off x="4357686" y="3791890"/>
            <a:ext cx="1071570"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sp>
        <p:nvSpPr>
          <p:cNvPr id="18" name="Ellipse 17"/>
          <p:cNvSpPr/>
          <p:nvPr/>
        </p:nvSpPr>
        <p:spPr>
          <a:xfrm>
            <a:off x="3428992" y="5448074"/>
            <a:ext cx="1071570"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t>
            </a:r>
          </a:p>
        </p:txBody>
      </p:sp>
      <p:pic>
        <p:nvPicPr>
          <p:cNvPr id="13" name="Grafik 12" descr="Herde Schäfer.jpg"/>
          <p:cNvPicPr>
            <a:picLocks noChangeAspect="1"/>
          </p:cNvPicPr>
          <p:nvPr/>
        </p:nvPicPr>
        <p:blipFill>
          <a:blip r:embed="rId6" cstate="print"/>
          <a:stretch>
            <a:fillRect/>
          </a:stretch>
        </p:blipFill>
        <p:spPr>
          <a:xfrm>
            <a:off x="5929322" y="1500174"/>
            <a:ext cx="3003654" cy="2000264"/>
          </a:xfrm>
          <a:prstGeom prst="rect">
            <a:avLst/>
          </a:prstGeom>
        </p:spPr>
      </p:pic>
      <p:sp>
        <p:nvSpPr>
          <p:cNvPr id="19"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3151"/>
    </mc:Choice>
    <mc:Fallback xmlns="">
      <p:transition spd="slow" advTm="7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strips(downRight)">
                                      <p:cBhvr>
                                        <p:cTn id="11" dur="2000"/>
                                        <p:tgtEl>
                                          <p:spTgt spid="9">
                                            <p:txEl>
                                              <p:pRg st="0" end="0"/>
                                            </p:txEl>
                                          </p:spTgt>
                                        </p:tgtEl>
                                      </p:cBhvr>
                                    </p:animEffect>
                                  </p:childTnLst>
                                </p:cTn>
                              </p:par>
                            </p:childTnLst>
                          </p:cTn>
                        </p:par>
                        <p:par>
                          <p:cTn id="12" fill="hold">
                            <p:stCondLst>
                              <p:cond delay="2000"/>
                            </p:stCondLst>
                            <p:childTnLst>
                              <p:par>
                                <p:cTn id="13" presetID="18" presetClass="entr" presetSubtype="6"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strips(downRight)">
                                      <p:cBhvr>
                                        <p:cTn id="15" dur="2000"/>
                                        <p:tgtEl>
                                          <p:spTgt spid="9">
                                            <p:txEl>
                                              <p:pRg st="1" end="1"/>
                                            </p:txEl>
                                          </p:spTgt>
                                        </p:tgtEl>
                                      </p:cBhvr>
                                    </p:animEffect>
                                  </p:childTnLst>
                                </p:cTn>
                              </p:par>
                            </p:childTnLst>
                          </p:cTn>
                        </p:par>
                        <p:par>
                          <p:cTn id="16" fill="hold">
                            <p:stCondLst>
                              <p:cond delay="4000"/>
                            </p:stCondLst>
                            <p:childTnLst>
                              <p:par>
                                <p:cTn id="17" presetID="18" presetClass="entr" presetSubtype="6"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strips(downRight)">
                                      <p:cBhvr>
                                        <p:cTn id="19" dur="2000"/>
                                        <p:tgtEl>
                                          <p:spTgt spid="9">
                                            <p:txEl>
                                              <p:pRg st="2" end="2"/>
                                            </p:txEl>
                                          </p:spTgt>
                                        </p:tgtEl>
                                      </p:cBhvr>
                                    </p:animEffect>
                                  </p:childTnLst>
                                </p:cTn>
                              </p:par>
                            </p:childTnLst>
                          </p:cTn>
                        </p:par>
                        <p:par>
                          <p:cTn id="20" fill="hold">
                            <p:stCondLst>
                              <p:cond delay="6000"/>
                            </p:stCondLst>
                            <p:childTnLst>
                              <p:par>
                                <p:cTn id="21" presetID="18" presetClass="entr" presetSubtype="6" fill="hold" nodeType="after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strips(downRight)">
                                      <p:cBhvr>
                                        <p:cTn id="23" dur="2000"/>
                                        <p:tgtEl>
                                          <p:spTgt spid="9">
                                            <p:txEl>
                                              <p:pRg st="3" end="3"/>
                                            </p:txEl>
                                          </p:spTgt>
                                        </p:tgtEl>
                                      </p:cBhvr>
                                    </p:animEffect>
                                  </p:childTnLst>
                                </p:cTn>
                              </p:par>
                            </p:childTnLst>
                          </p:cTn>
                        </p:par>
                        <p:par>
                          <p:cTn id="24" fill="hold">
                            <p:stCondLst>
                              <p:cond delay="8000"/>
                            </p:stCondLst>
                            <p:childTnLst>
                              <p:par>
                                <p:cTn id="25" presetID="18" presetClass="entr" presetSubtype="6" fill="hold" nodeType="after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strips(downRight)">
                                      <p:cBhvr>
                                        <p:cTn id="27" dur="2000"/>
                                        <p:tgtEl>
                                          <p:spTgt spid="9">
                                            <p:txEl>
                                              <p:pRg st="5" end="5"/>
                                            </p:txEl>
                                          </p:spTgt>
                                        </p:tgtEl>
                                      </p:cBhvr>
                                    </p:animEffect>
                                  </p:childTnLst>
                                </p:cTn>
                              </p:par>
                            </p:childTnLst>
                          </p:cTn>
                        </p:par>
                        <p:par>
                          <p:cTn id="28" fill="hold">
                            <p:stCondLst>
                              <p:cond delay="10000"/>
                            </p:stCondLst>
                            <p:childTnLst>
                              <p:par>
                                <p:cTn id="29" presetID="18" presetClass="entr" presetSubtype="6" fill="hold" nodeType="after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animEffect transition="in" filter="strips(downRight)">
                                      <p:cBhvr>
                                        <p:cTn id="31" dur="2000"/>
                                        <p:tgtEl>
                                          <p:spTgt spid="9">
                                            <p:txEl>
                                              <p:pRg st="6" end="6"/>
                                            </p:txEl>
                                          </p:spTgt>
                                        </p:tgtEl>
                                      </p:cBhvr>
                                    </p:animEffect>
                                  </p:childTnLst>
                                </p:cTn>
                              </p:par>
                            </p:childTnLst>
                          </p:cTn>
                        </p:par>
                        <p:par>
                          <p:cTn id="32" fill="hold">
                            <p:stCondLst>
                              <p:cond delay="12000"/>
                            </p:stCondLst>
                            <p:childTnLst>
                              <p:par>
                                <p:cTn id="33" presetID="18" presetClass="entr" presetSubtype="6" fill="hold" nodeType="after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strips(downRight)">
                                      <p:cBhvr>
                                        <p:cTn id="35" dur="2000"/>
                                        <p:tgtEl>
                                          <p:spTgt spid="9">
                                            <p:txEl>
                                              <p:pRg st="7" end="7"/>
                                            </p:txEl>
                                          </p:spTgt>
                                        </p:tgtEl>
                                      </p:cBhvr>
                                    </p:animEffect>
                                  </p:childTnLst>
                                </p:cTn>
                              </p:par>
                            </p:childTnLst>
                          </p:cTn>
                        </p:par>
                        <p:par>
                          <p:cTn id="36" fill="hold">
                            <p:stCondLst>
                              <p:cond delay="14000"/>
                            </p:stCondLst>
                            <p:childTnLst>
                              <p:par>
                                <p:cTn id="37" presetID="18" presetClass="entr" presetSubtype="6" fill="hold" nodeType="after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strips(downRight)">
                                      <p:cBhvr>
                                        <p:cTn id="39" dur="2000"/>
                                        <p:tgtEl>
                                          <p:spTgt spid="9">
                                            <p:txEl>
                                              <p:pRg st="8" end="8"/>
                                            </p:txEl>
                                          </p:spTgt>
                                        </p:tgtEl>
                                      </p:cBhvr>
                                    </p:animEffect>
                                  </p:childTnLst>
                                </p:cTn>
                              </p:par>
                            </p:childTnLst>
                          </p:cTn>
                        </p:par>
                        <p:par>
                          <p:cTn id="40" fill="hold">
                            <p:stCondLst>
                              <p:cond delay="16000"/>
                            </p:stCondLst>
                            <p:childTnLst>
                              <p:par>
                                <p:cTn id="41" presetID="18" presetClass="entr" presetSubtype="6" fill="hold" nodeType="after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strips(downRight)">
                                      <p:cBhvr>
                                        <p:cTn id="43" dur="2000"/>
                                        <p:tgtEl>
                                          <p:spTgt spid="9">
                                            <p:txEl>
                                              <p:pRg st="10" end="10"/>
                                            </p:txEl>
                                          </p:spTgt>
                                        </p:tgtEl>
                                      </p:cBhvr>
                                    </p:animEffect>
                                  </p:childTnLst>
                                </p:cTn>
                              </p:par>
                            </p:childTnLst>
                          </p:cTn>
                        </p:par>
                        <p:par>
                          <p:cTn id="44" fill="hold">
                            <p:stCondLst>
                              <p:cond delay="18000"/>
                            </p:stCondLst>
                            <p:childTnLst>
                              <p:par>
                                <p:cTn id="45" presetID="18" presetClass="entr" presetSubtype="6" fill="hold" nodeType="after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animEffect transition="in" filter="strips(downRight)">
                                      <p:cBhvr>
                                        <p:cTn id="47" dur="2000"/>
                                        <p:tgtEl>
                                          <p:spTgt spid="9">
                                            <p:txEl>
                                              <p:pRg st="11" end="11"/>
                                            </p:txEl>
                                          </p:spTgt>
                                        </p:tgtEl>
                                      </p:cBhvr>
                                    </p:animEffect>
                                  </p:childTnLst>
                                </p:cTn>
                              </p:par>
                            </p:childTnLst>
                          </p:cTn>
                        </p:par>
                        <p:par>
                          <p:cTn id="48" fill="hold">
                            <p:stCondLst>
                              <p:cond delay="20000"/>
                            </p:stCondLst>
                            <p:childTnLst>
                              <p:par>
                                <p:cTn id="49" presetID="18" presetClass="entr" presetSubtype="6" fill="hold" nodeType="after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animEffect transition="in" filter="strips(downRight)">
                                      <p:cBhvr>
                                        <p:cTn id="51" dur="2000"/>
                                        <p:tgtEl>
                                          <p:spTgt spid="9">
                                            <p:txEl>
                                              <p:pRg st="12" end="12"/>
                                            </p:txEl>
                                          </p:spTgt>
                                        </p:tgtEl>
                                      </p:cBhvr>
                                    </p:animEffect>
                                  </p:childTnLst>
                                </p:cTn>
                              </p:par>
                            </p:childTnLst>
                          </p:cTn>
                        </p:par>
                        <p:par>
                          <p:cTn id="52" fill="hold">
                            <p:stCondLst>
                              <p:cond delay="22000"/>
                            </p:stCondLst>
                            <p:childTnLst>
                              <p:par>
                                <p:cTn id="53" presetID="18" presetClass="entr" presetSubtype="6" fill="hold" nodeType="afterEffect">
                                  <p:stCondLst>
                                    <p:cond delay="0"/>
                                  </p:stCondLst>
                                  <p:childTnLst>
                                    <p:set>
                                      <p:cBhvr>
                                        <p:cTn id="54" dur="1" fill="hold">
                                          <p:stCondLst>
                                            <p:cond delay="0"/>
                                          </p:stCondLst>
                                        </p:cTn>
                                        <p:tgtEl>
                                          <p:spTgt spid="9">
                                            <p:txEl>
                                              <p:pRg st="13" end="13"/>
                                            </p:txEl>
                                          </p:spTgt>
                                        </p:tgtEl>
                                        <p:attrNameLst>
                                          <p:attrName>style.visibility</p:attrName>
                                        </p:attrNameLst>
                                      </p:cBhvr>
                                      <p:to>
                                        <p:strVal val="visible"/>
                                      </p:to>
                                    </p:set>
                                    <p:animEffect transition="in" filter="strips(downRight)">
                                      <p:cBhvr>
                                        <p:cTn id="55" dur="2000"/>
                                        <p:tgtEl>
                                          <p:spTgt spid="9">
                                            <p:txEl>
                                              <p:pRg st="13" end="13"/>
                                            </p:txEl>
                                          </p:spTgt>
                                        </p:tgtEl>
                                      </p:cBhvr>
                                    </p:animEffect>
                                  </p:childTnLst>
                                </p:cTn>
                              </p:par>
                            </p:childTnLst>
                          </p:cTn>
                        </p:par>
                        <p:par>
                          <p:cTn id="56" fill="hold">
                            <p:stCondLst>
                              <p:cond delay="24000"/>
                            </p:stCondLst>
                            <p:childTnLst>
                              <p:par>
                                <p:cTn id="57" presetID="18" presetClass="entr" presetSubtype="6" fill="hold" nodeType="afterEffect">
                                  <p:stCondLst>
                                    <p:cond delay="0"/>
                                  </p:stCondLst>
                                  <p:childTnLst>
                                    <p:set>
                                      <p:cBhvr>
                                        <p:cTn id="58" dur="1" fill="hold">
                                          <p:stCondLst>
                                            <p:cond delay="0"/>
                                          </p:stCondLst>
                                        </p:cTn>
                                        <p:tgtEl>
                                          <p:spTgt spid="9">
                                            <p:txEl>
                                              <p:pRg st="14" end="14"/>
                                            </p:txEl>
                                          </p:spTgt>
                                        </p:tgtEl>
                                        <p:attrNameLst>
                                          <p:attrName>style.visibility</p:attrName>
                                        </p:attrNameLst>
                                      </p:cBhvr>
                                      <p:to>
                                        <p:strVal val="visible"/>
                                      </p:to>
                                    </p:set>
                                    <p:animEffect transition="in" filter="strips(downRight)">
                                      <p:cBhvr>
                                        <p:cTn id="59" dur="2000"/>
                                        <p:tgtEl>
                                          <p:spTgt spid="9">
                                            <p:txEl>
                                              <p:pRg st="14" end="14"/>
                                            </p:txEl>
                                          </p:spTgt>
                                        </p:tgtEl>
                                      </p:cBhvr>
                                    </p:animEffect>
                                  </p:childTnLst>
                                </p:cTn>
                              </p:par>
                            </p:childTnLst>
                          </p:cTn>
                        </p:par>
                        <p:par>
                          <p:cTn id="60" fill="hold">
                            <p:stCondLst>
                              <p:cond delay="26000"/>
                            </p:stCondLst>
                            <p:childTnLst>
                              <p:par>
                                <p:cTn id="61" presetID="20"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edge">
                                      <p:cBhvr>
                                        <p:cTn id="63" dur="2000"/>
                                        <p:tgtEl>
                                          <p:spTgt spid="10"/>
                                        </p:tgtEl>
                                      </p:cBhvr>
                                    </p:animEffect>
                                  </p:childTnLst>
                                </p:cTn>
                              </p:par>
                            </p:childTnLst>
                          </p:cTn>
                        </p:par>
                        <p:par>
                          <p:cTn id="64" fill="hold">
                            <p:stCondLst>
                              <p:cond delay="28000"/>
                            </p:stCondLst>
                            <p:childTnLst>
                              <p:par>
                                <p:cTn id="65" presetID="2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edge">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wedge">
                                      <p:cBhvr>
                                        <p:cTn id="72" dur="2000"/>
                                        <p:tgtEl>
                                          <p:spTgt spid="15"/>
                                        </p:tgtEl>
                                      </p:cBhvr>
                                    </p:animEffect>
                                  </p:childTnLst>
                                </p:cTn>
                              </p:par>
                            </p:childTnLst>
                          </p:cTn>
                        </p:par>
                        <p:par>
                          <p:cTn id="73" fill="hold">
                            <p:stCondLst>
                              <p:cond delay="2000"/>
                            </p:stCondLst>
                            <p:childTnLst>
                              <p:par>
                                <p:cTn id="74" presetID="2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wedge">
                                      <p:cBhvr>
                                        <p:cTn id="76" dur="2000"/>
                                        <p:tgtEl>
                                          <p:spTgt spid="16"/>
                                        </p:tgtEl>
                                      </p:cBhvr>
                                    </p:animEffect>
                                  </p:childTnLst>
                                </p:cTn>
                              </p:par>
                            </p:childTnLst>
                          </p:cTn>
                        </p:par>
                        <p:par>
                          <p:cTn id="77" fill="hold">
                            <p:stCondLst>
                              <p:cond delay="4000"/>
                            </p:stCondLst>
                            <p:childTnLst>
                              <p:par>
                                <p:cTn id="78" presetID="20"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edge">
                                      <p:cBhvr>
                                        <p:cTn id="80" dur="2000"/>
                                        <p:tgtEl>
                                          <p:spTgt spid="17"/>
                                        </p:tgtEl>
                                      </p:cBhvr>
                                    </p:animEffect>
                                  </p:childTnLst>
                                </p:cTn>
                              </p:par>
                            </p:childTnLst>
                          </p:cTn>
                        </p:par>
                        <p:par>
                          <p:cTn id="81" fill="hold">
                            <p:stCondLst>
                              <p:cond delay="6000"/>
                            </p:stCondLst>
                            <p:childTnLst>
                              <p:par>
                                <p:cTn id="82" presetID="20" presetClass="entr" presetSubtype="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edge">
                                      <p:cBhvr>
                                        <p:cTn id="84" dur="20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6" fill="hold" nodeType="clickEffect">
                                  <p:stCondLst>
                                    <p:cond delay="0"/>
                                  </p:stCondLst>
                                  <p:childTnLst>
                                    <p:set>
                                      <p:cBhvr>
                                        <p:cTn id="88" dur="1" fill="hold">
                                          <p:stCondLst>
                                            <p:cond delay="0"/>
                                          </p:stCondLst>
                                        </p:cTn>
                                        <p:tgtEl>
                                          <p:spTgt spid="9">
                                            <p:txEl>
                                              <p:pRg st="4" end="4"/>
                                            </p:txEl>
                                          </p:spTgt>
                                        </p:tgtEl>
                                        <p:attrNameLst>
                                          <p:attrName>style.visibility</p:attrName>
                                        </p:attrNameLst>
                                      </p:cBhvr>
                                      <p:to>
                                        <p:strVal val="visible"/>
                                      </p:to>
                                    </p:set>
                                    <p:animEffect transition="in" filter="strips(downRight)">
                                      <p:cBhvr>
                                        <p:cTn id="89" dur="2000"/>
                                        <p:tgtEl>
                                          <p:spTgt spid="9">
                                            <p:txEl>
                                              <p:pRg st="4" end="4"/>
                                            </p:txEl>
                                          </p:spTgt>
                                        </p:tgtEl>
                                      </p:cBhvr>
                                    </p:animEffect>
                                  </p:childTnLst>
                                </p:cTn>
                              </p:par>
                            </p:childTnLst>
                          </p:cTn>
                        </p:par>
                        <p:par>
                          <p:cTn id="90" fill="hold">
                            <p:stCondLst>
                              <p:cond delay="2000"/>
                            </p:stCondLst>
                            <p:childTnLst>
                              <p:par>
                                <p:cTn id="91" presetID="18" presetClass="entr" presetSubtype="6" fill="hold" nodeType="afterEffect">
                                  <p:stCondLst>
                                    <p:cond delay="0"/>
                                  </p:stCondLst>
                                  <p:childTnLst>
                                    <p:set>
                                      <p:cBhvr>
                                        <p:cTn id="92" dur="1" fill="hold">
                                          <p:stCondLst>
                                            <p:cond delay="0"/>
                                          </p:stCondLst>
                                        </p:cTn>
                                        <p:tgtEl>
                                          <p:spTgt spid="9">
                                            <p:txEl>
                                              <p:pRg st="9" end="9"/>
                                            </p:txEl>
                                          </p:spTgt>
                                        </p:tgtEl>
                                        <p:attrNameLst>
                                          <p:attrName>style.visibility</p:attrName>
                                        </p:attrNameLst>
                                      </p:cBhvr>
                                      <p:to>
                                        <p:strVal val="visible"/>
                                      </p:to>
                                    </p:set>
                                    <p:animEffect transition="in" filter="strips(downRight)">
                                      <p:cBhvr>
                                        <p:cTn id="93" dur="2000"/>
                                        <p:tgtEl>
                                          <p:spTgt spid="9">
                                            <p:txEl>
                                              <p:pRg st="9" end="9"/>
                                            </p:txEl>
                                          </p:spTgt>
                                        </p:tgtEl>
                                      </p:cBhvr>
                                    </p:animEffect>
                                  </p:childTnLst>
                                </p:cTn>
                              </p:par>
                            </p:childTnLst>
                          </p:cTn>
                        </p:par>
                        <p:par>
                          <p:cTn id="94" fill="hold">
                            <p:stCondLst>
                              <p:cond delay="4000"/>
                            </p:stCondLst>
                            <p:childTnLst>
                              <p:par>
                                <p:cTn id="95" presetID="18" presetClass="entr" presetSubtype="6" fill="hold" nodeType="afterEffect">
                                  <p:stCondLst>
                                    <p:cond delay="0"/>
                                  </p:stCondLst>
                                  <p:childTnLst>
                                    <p:set>
                                      <p:cBhvr>
                                        <p:cTn id="96" dur="1" fill="hold">
                                          <p:stCondLst>
                                            <p:cond delay="0"/>
                                          </p:stCondLst>
                                        </p:cTn>
                                        <p:tgtEl>
                                          <p:spTgt spid="9">
                                            <p:txEl>
                                              <p:pRg st="15" end="15"/>
                                            </p:txEl>
                                          </p:spTgt>
                                        </p:tgtEl>
                                        <p:attrNameLst>
                                          <p:attrName>style.visibility</p:attrName>
                                        </p:attrNameLst>
                                      </p:cBhvr>
                                      <p:to>
                                        <p:strVal val="visible"/>
                                      </p:to>
                                    </p:set>
                                    <p:animEffect transition="in" filter="strips(downRight)">
                                      <p:cBhvr>
                                        <p:cTn id="97" dur="2000"/>
                                        <p:tgtEl>
                                          <p:spTgt spid="9">
                                            <p:txEl>
                                              <p:pRg st="15" end="15"/>
                                            </p:txEl>
                                          </p:spTgt>
                                        </p:tgtEl>
                                      </p:cBhvr>
                                    </p:animEffect>
                                  </p:childTnLst>
                                </p:cTn>
                              </p:par>
                            </p:childTnLst>
                          </p:cTn>
                        </p:par>
                        <p:par>
                          <p:cTn id="98" fill="hold">
                            <p:stCondLst>
                              <p:cond delay="6000"/>
                            </p:stCondLst>
                            <p:childTnLst>
                              <p:par>
                                <p:cTn id="99" presetID="4" presetClass="entr" presetSubtype="32" fill="hold" nodeType="after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box(out)">
                                      <p:cBhvr>
                                        <p:cTn id="10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2" fill="hold" display="0">
                  <p:stCondLst>
                    <p:cond delay="indefinite"/>
                  </p:stCondLst>
                  <p:endCondLst>
                    <p:cond evt="onStopAudio" delay="0">
                      <p:tgtEl>
                        <p:sldTgt/>
                      </p:tgtEl>
                    </p:cond>
                  </p:endCondLst>
                </p:cTn>
                <p:tgtEl>
                  <p:spTgt spid="2"/>
                </p:tgtEl>
              </p:cMediaNode>
            </p:audio>
          </p:childTnLst>
        </p:cTn>
      </p:par>
    </p:tnLst>
    <p:bldLst>
      <p:bldP spid="10"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2. Die Texte </a:t>
            </a:r>
          </a:p>
        </p:txBody>
      </p:sp>
      <p:sp>
        <p:nvSpPr>
          <p:cNvPr id="4" name="Fußzeilenplatzhalter 3"/>
          <p:cNvSpPr>
            <a:spLocks noGrp="1"/>
          </p:cNvSpPr>
          <p:nvPr>
            <p:ph type="ftr" sz="quarter" idx="11"/>
          </p:nvPr>
        </p:nvSpPr>
        <p:spPr/>
        <p:txBody>
          <a:bodyPr/>
          <a:lstStyle/>
          <a:p>
            <a:r>
              <a:rPr lang="de-DE" dirty="0"/>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3</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A1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sp>
        <p:nvSpPr>
          <p:cNvPr id="16" name="Ellipse 15"/>
          <p:cNvSpPr/>
          <p:nvPr/>
        </p:nvSpPr>
        <p:spPr>
          <a:xfrm>
            <a:off x="755576" y="1916832"/>
            <a:ext cx="2448272" cy="3096344"/>
          </a:xfrm>
          <a:prstGeom prst="ellipse">
            <a:avLst/>
          </a:prstGeom>
          <a:solidFill>
            <a:srgbClr val="8DAE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3491880" y="1844824"/>
            <a:ext cx="2376264" cy="3240360"/>
          </a:xfrm>
          <a:prstGeom prst="ellipse">
            <a:avLst/>
          </a:prstGeom>
          <a:solidFill>
            <a:srgbClr val="8DAE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6372200" y="1916832"/>
            <a:ext cx="2304256" cy="3168352"/>
          </a:xfrm>
          <a:prstGeom prst="ellipse">
            <a:avLst/>
          </a:prstGeom>
          <a:solidFill>
            <a:srgbClr val="8DAE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p:cNvSpPr txBox="1"/>
          <p:nvPr/>
        </p:nvSpPr>
        <p:spPr>
          <a:xfrm>
            <a:off x="1259632" y="2348880"/>
            <a:ext cx="1368152" cy="369332"/>
          </a:xfrm>
          <a:prstGeom prst="rect">
            <a:avLst/>
          </a:prstGeom>
          <a:noFill/>
        </p:spPr>
        <p:txBody>
          <a:bodyPr wrap="square" rtlCol="0">
            <a:spAutoFit/>
          </a:bodyPr>
          <a:lstStyle/>
          <a:p>
            <a:pPr algn="ctr"/>
            <a:r>
              <a:rPr lang="de-DE" dirty="0"/>
              <a:t>Erzählungen</a:t>
            </a:r>
          </a:p>
        </p:txBody>
      </p:sp>
      <p:sp>
        <p:nvSpPr>
          <p:cNvPr id="20" name="Textfeld 19"/>
          <p:cNvSpPr txBox="1"/>
          <p:nvPr/>
        </p:nvSpPr>
        <p:spPr>
          <a:xfrm>
            <a:off x="3923928" y="2348880"/>
            <a:ext cx="1440160" cy="369332"/>
          </a:xfrm>
          <a:prstGeom prst="rect">
            <a:avLst/>
          </a:prstGeom>
          <a:noFill/>
        </p:spPr>
        <p:txBody>
          <a:bodyPr wrap="square" rtlCol="0">
            <a:spAutoFit/>
          </a:bodyPr>
          <a:lstStyle/>
          <a:p>
            <a:pPr algn="ctr"/>
            <a:r>
              <a:rPr lang="de-DE" dirty="0"/>
              <a:t>Bekenntnisse</a:t>
            </a:r>
          </a:p>
        </p:txBody>
      </p:sp>
      <p:sp>
        <p:nvSpPr>
          <p:cNvPr id="21" name="Textfeld 20"/>
          <p:cNvSpPr txBox="1"/>
          <p:nvPr/>
        </p:nvSpPr>
        <p:spPr>
          <a:xfrm>
            <a:off x="6804248" y="2348880"/>
            <a:ext cx="1440160" cy="369332"/>
          </a:xfrm>
          <a:prstGeom prst="rect">
            <a:avLst/>
          </a:prstGeom>
          <a:noFill/>
        </p:spPr>
        <p:txBody>
          <a:bodyPr wrap="square" rtlCol="0">
            <a:spAutoFit/>
          </a:bodyPr>
          <a:lstStyle/>
          <a:p>
            <a:pPr algn="ctr"/>
            <a:r>
              <a:rPr lang="de-DE" dirty="0"/>
              <a:t>Reflexionen</a:t>
            </a:r>
          </a:p>
        </p:txBody>
      </p:sp>
      <p:sp>
        <p:nvSpPr>
          <p:cNvPr id="22" name="Ellipse 21"/>
          <p:cNvSpPr/>
          <p:nvPr/>
        </p:nvSpPr>
        <p:spPr>
          <a:xfrm>
            <a:off x="827584" y="2924944"/>
            <a:ext cx="1008112"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p:cNvSpPr/>
          <p:nvPr/>
        </p:nvSpPr>
        <p:spPr>
          <a:xfrm>
            <a:off x="1907704" y="2924944"/>
            <a:ext cx="1080120"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p:cNvSpPr txBox="1"/>
          <p:nvPr/>
        </p:nvSpPr>
        <p:spPr>
          <a:xfrm>
            <a:off x="971600" y="3212976"/>
            <a:ext cx="792088" cy="646331"/>
          </a:xfrm>
          <a:prstGeom prst="rect">
            <a:avLst/>
          </a:prstGeom>
          <a:noFill/>
        </p:spPr>
        <p:txBody>
          <a:bodyPr wrap="square" rtlCol="0">
            <a:spAutoFit/>
          </a:bodyPr>
          <a:lstStyle/>
          <a:p>
            <a:r>
              <a:rPr lang="de-DE" dirty="0"/>
              <a:t>Leeres Grab</a:t>
            </a:r>
          </a:p>
        </p:txBody>
      </p:sp>
      <p:sp>
        <p:nvSpPr>
          <p:cNvPr id="29" name="Textfeld 28"/>
          <p:cNvSpPr txBox="1"/>
          <p:nvPr/>
        </p:nvSpPr>
        <p:spPr>
          <a:xfrm>
            <a:off x="1979712" y="3212976"/>
            <a:ext cx="1080120" cy="646331"/>
          </a:xfrm>
          <a:prstGeom prst="rect">
            <a:avLst/>
          </a:prstGeom>
          <a:noFill/>
        </p:spPr>
        <p:txBody>
          <a:bodyPr wrap="square" rtlCol="0">
            <a:spAutoFit/>
          </a:bodyPr>
          <a:lstStyle/>
          <a:p>
            <a:r>
              <a:rPr lang="de-DE" dirty="0" err="1"/>
              <a:t>Erschei-nungen</a:t>
            </a:r>
            <a:endParaRPr lang="de-DE" dirty="0"/>
          </a:p>
        </p:txBody>
      </p:sp>
      <p:sp>
        <p:nvSpPr>
          <p:cNvPr id="30" name="Ellipse 29"/>
          <p:cNvSpPr/>
          <p:nvPr/>
        </p:nvSpPr>
        <p:spPr>
          <a:xfrm>
            <a:off x="3563888" y="2924944"/>
            <a:ext cx="1008112"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p:cNvSpPr txBox="1"/>
          <p:nvPr/>
        </p:nvSpPr>
        <p:spPr>
          <a:xfrm>
            <a:off x="3563888" y="3347700"/>
            <a:ext cx="1080120" cy="369332"/>
          </a:xfrm>
          <a:prstGeom prst="rect">
            <a:avLst/>
          </a:prstGeom>
          <a:noFill/>
        </p:spPr>
        <p:txBody>
          <a:bodyPr wrap="square" rtlCol="0">
            <a:spAutoFit/>
          </a:bodyPr>
          <a:lstStyle/>
          <a:p>
            <a:r>
              <a:rPr lang="de-DE" dirty="0"/>
              <a:t>Formeln</a:t>
            </a:r>
          </a:p>
        </p:txBody>
      </p:sp>
      <p:sp>
        <p:nvSpPr>
          <p:cNvPr id="32" name="Ellipse 31"/>
          <p:cNvSpPr/>
          <p:nvPr/>
        </p:nvSpPr>
        <p:spPr>
          <a:xfrm>
            <a:off x="4716016" y="2924944"/>
            <a:ext cx="1008112"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788024" y="3356992"/>
            <a:ext cx="1080120" cy="369332"/>
          </a:xfrm>
          <a:prstGeom prst="rect">
            <a:avLst/>
          </a:prstGeom>
          <a:noFill/>
        </p:spPr>
        <p:txBody>
          <a:bodyPr wrap="square" rtlCol="0">
            <a:spAutoFit/>
          </a:bodyPr>
          <a:lstStyle/>
          <a:p>
            <a:r>
              <a:rPr lang="de-DE" dirty="0"/>
              <a:t>Lieder</a:t>
            </a:r>
          </a:p>
        </p:txBody>
      </p:sp>
      <p:sp>
        <p:nvSpPr>
          <p:cNvPr id="34" name="Ellipse 33"/>
          <p:cNvSpPr/>
          <p:nvPr/>
        </p:nvSpPr>
        <p:spPr>
          <a:xfrm>
            <a:off x="6516216" y="2996952"/>
            <a:ext cx="1008112"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p:cNvSpPr txBox="1"/>
          <p:nvPr/>
        </p:nvSpPr>
        <p:spPr>
          <a:xfrm>
            <a:off x="6444208" y="3356992"/>
            <a:ext cx="1080120" cy="369332"/>
          </a:xfrm>
          <a:prstGeom prst="rect">
            <a:avLst/>
          </a:prstGeom>
          <a:noFill/>
        </p:spPr>
        <p:txBody>
          <a:bodyPr wrap="square" rtlCol="0">
            <a:spAutoFit/>
          </a:bodyPr>
          <a:lstStyle/>
          <a:p>
            <a:r>
              <a:rPr lang="de-DE" dirty="0"/>
              <a:t>Predigten</a:t>
            </a:r>
          </a:p>
        </p:txBody>
      </p:sp>
      <p:sp>
        <p:nvSpPr>
          <p:cNvPr id="36" name="Ellipse 35"/>
          <p:cNvSpPr/>
          <p:nvPr/>
        </p:nvSpPr>
        <p:spPr>
          <a:xfrm>
            <a:off x="7596336" y="2996952"/>
            <a:ext cx="1008112" cy="1152128"/>
          </a:xfrm>
          <a:prstGeom prst="ellipse">
            <a:avLst/>
          </a:prstGeom>
          <a:solidFill>
            <a:srgbClr val="8DAE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Textfeld 36"/>
          <p:cNvSpPr txBox="1"/>
          <p:nvPr/>
        </p:nvSpPr>
        <p:spPr>
          <a:xfrm>
            <a:off x="7740352" y="3429000"/>
            <a:ext cx="936104" cy="369332"/>
          </a:xfrm>
          <a:prstGeom prst="rect">
            <a:avLst/>
          </a:prstGeom>
          <a:noFill/>
        </p:spPr>
        <p:txBody>
          <a:bodyPr wrap="square" rtlCol="0">
            <a:spAutoFit/>
          </a:bodyPr>
          <a:lstStyle/>
          <a:p>
            <a:r>
              <a:rPr lang="de-DE" dirty="0"/>
              <a:t>Briefe</a:t>
            </a:r>
          </a:p>
        </p:txBody>
      </p:sp>
      <p:sp>
        <p:nvSpPr>
          <p:cNvPr id="38" name="Pfeil nach rechts 37"/>
          <p:cNvSpPr/>
          <p:nvPr/>
        </p:nvSpPr>
        <p:spPr>
          <a:xfrm>
            <a:off x="539552" y="6093296"/>
            <a:ext cx="8136904" cy="72008"/>
          </a:xfrm>
          <a:prstGeom prst="rightArrow">
            <a:avLst/>
          </a:prstGeom>
          <a:solidFill>
            <a:srgbClr val="A4A110"/>
          </a:solidFill>
          <a:ln>
            <a:solidFill>
              <a:srgbClr val="A4A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p:cNvSpPr txBox="1"/>
          <p:nvPr/>
        </p:nvSpPr>
        <p:spPr>
          <a:xfrm>
            <a:off x="1619672" y="5651956"/>
            <a:ext cx="2304256" cy="369332"/>
          </a:xfrm>
          <a:prstGeom prst="rect">
            <a:avLst/>
          </a:prstGeom>
          <a:solidFill>
            <a:srgbClr val="8DAE10">
              <a:alpha val="67000"/>
            </a:srgbClr>
          </a:solidFill>
        </p:spPr>
        <p:txBody>
          <a:bodyPr wrap="square" rtlCol="0">
            <a:spAutoFit/>
          </a:bodyPr>
          <a:lstStyle/>
          <a:p>
            <a:pPr algn="ctr"/>
            <a:r>
              <a:rPr lang="de-DE" dirty="0"/>
              <a:t>Paulusbriefe</a:t>
            </a:r>
          </a:p>
        </p:txBody>
      </p:sp>
      <p:sp>
        <p:nvSpPr>
          <p:cNvPr id="40" name="Textfeld 39"/>
          <p:cNvSpPr txBox="1"/>
          <p:nvPr/>
        </p:nvSpPr>
        <p:spPr>
          <a:xfrm>
            <a:off x="4067944" y="5661248"/>
            <a:ext cx="2304256" cy="369332"/>
          </a:xfrm>
          <a:prstGeom prst="rect">
            <a:avLst/>
          </a:prstGeom>
          <a:solidFill>
            <a:srgbClr val="8DAE10">
              <a:alpha val="67000"/>
            </a:srgbClr>
          </a:solidFill>
        </p:spPr>
        <p:txBody>
          <a:bodyPr wrap="square" rtlCol="0">
            <a:spAutoFit/>
          </a:bodyPr>
          <a:lstStyle/>
          <a:p>
            <a:pPr algn="ctr"/>
            <a:r>
              <a:rPr lang="de-DE" dirty="0"/>
              <a:t>Evangelien</a:t>
            </a:r>
          </a:p>
        </p:txBody>
      </p:sp>
      <p:sp>
        <p:nvSpPr>
          <p:cNvPr id="41" name="Textfeld 40"/>
          <p:cNvSpPr txBox="1"/>
          <p:nvPr/>
        </p:nvSpPr>
        <p:spPr>
          <a:xfrm>
            <a:off x="5724128" y="5229200"/>
            <a:ext cx="1944216" cy="369332"/>
          </a:xfrm>
          <a:prstGeom prst="rect">
            <a:avLst/>
          </a:prstGeom>
          <a:solidFill>
            <a:srgbClr val="8DAE10">
              <a:alpha val="67000"/>
            </a:srgbClr>
          </a:solidFill>
        </p:spPr>
        <p:txBody>
          <a:bodyPr wrap="square" rtlCol="0">
            <a:spAutoFit/>
          </a:bodyPr>
          <a:lstStyle/>
          <a:p>
            <a:r>
              <a:rPr lang="de-DE" dirty="0"/>
              <a:t>Apostelgeschichte</a:t>
            </a:r>
          </a:p>
        </p:txBody>
      </p:sp>
      <p:sp>
        <p:nvSpPr>
          <p:cNvPr id="42" name="Textfeld 41"/>
          <p:cNvSpPr txBox="1"/>
          <p:nvPr/>
        </p:nvSpPr>
        <p:spPr>
          <a:xfrm>
            <a:off x="1619672" y="6093296"/>
            <a:ext cx="936104" cy="369332"/>
          </a:xfrm>
          <a:prstGeom prst="rect">
            <a:avLst/>
          </a:prstGeom>
          <a:noFill/>
        </p:spPr>
        <p:txBody>
          <a:bodyPr wrap="square" rtlCol="0">
            <a:spAutoFit/>
          </a:bodyPr>
          <a:lstStyle/>
          <a:p>
            <a:r>
              <a:rPr lang="de-DE" dirty="0">
                <a:solidFill>
                  <a:srgbClr val="8DAE10"/>
                </a:solidFill>
              </a:rPr>
              <a:t>50</a:t>
            </a:r>
          </a:p>
        </p:txBody>
      </p:sp>
      <p:sp>
        <p:nvSpPr>
          <p:cNvPr id="43" name="Textfeld 42"/>
          <p:cNvSpPr txBox="1"/>
          <p:nvPr/>
        </p:nvSpPr>
        <p:spPr>
          <a:xfrm>
            <a:off x="3995936" y="6093296"/>
            <a:ext cx="936104" cy="369332"/>
          </a:xfrm>
          <a:prstGeom prst="rect">
            <a:avLst/>
          </a:prstGeom>
          <a:noFill/>
        </p:spPr>
        <p:txBody>
          <a:bodyPr wrap="square" rtlCol="0">
            <a:spAutoFit/>
          </a:bodyPr>
          <a:lstStyle/>
          <a:p>
            <a:r>
              <a:rPr lang="de-DE" dirty="0">
                <a:solidFill>
                  <a:srgbClr val="8DAE10"/>
                </a:solidFill>
              </a:rPr>
              <a:t>70</a:t>
            </a:r>
          </a:p>
        </p:txBody>
      </p:sp>
      <p:sp>
        <p:nvSpPr>
          <p:cNvPr id="44" name="Textfeld 43"/>
          <p:cNvSpPr txBox="1"/>
          <p:nvPr/>
        </p:nvSpPr>
        <p:spPr>
          <a:xfrm>
            <a:off x="5940152" y="6093296"/>
            <a:ext cx="936104" cy="369332"/>
          </a:xfrm>
          <a:prstGeom prst="rect">
            <a:avLst/>
          </a:prstGeom>
          <a:noFill/>
        </p:spPr>
        <p:txBody>
          <a:bodyPr wrap="square" rtlCol="0">
            <a:spAutoFit/>
          </a:bodyPr>
          <a:lstStyle/>
          <a:p>
            <a:r>
              <a:rPr lang="de-DE" dirty="0">
                <a:solidFill>
                  <a:srgbClr val="8DAE10"/>
                </a:solidFill>
              </a:rPr>
              <a:t>90</a:t>
            </a:r>
          </a:p>
        </p:txBody>
      </p:sp>
      <p:cxnSp>
        <p:nvCxnSpPr>
          <p:cNvPr id="46" name="Gerade Verbindung 45"/>
          <p:cNvCxnSpPr/>
          <p:nvPr/>
        </p:nvCxnSpPr>
        <p:spPr>
          <a:xfrm flipV="1">
            <a:off x="2987824" y="4437112"/>
            <a:ext cx="1080120" cy="1224136"/>
          </a:xfrm>
          <a:prstGeom prst="line">
            <a:avLst/>
          </a:prstGeom>
          <a:ln>
            <a:solidFill>
              <a:srgbClr val="A4A110"/>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flipV="1">
            <a:off x="3131840" y="4365104"/>
            <a:ext cx="3816424" cy="1368152"/>
          </a:xfrm>
          <a:prstGeom prst="line">
            <a:avLst/>
          </a:prstGeom>
          <a:ln>
            <a:solidFill>
              <a:srgbClr val="A4A110"/>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flipH="1" flipV="1">
            <a:off x="2411760" y="4437112"/>
            <a:ext cx="2160240" cy="1296144"/>
          </a:xfrm>
          <a:prstGeom prst="line">
            <a:avLst/>
          </a:prstGeom>
          <a:ln>
            <a:solidFill>
              <a:srgbClr val="A4A110"/>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flipV="1">
            <a:off x="6516216" y="4365104"/>
            <a:ext cx="792088" cy="936104"/>
          </a:xfrm>
          <a:prstGeom prst="line">
            <a:avLst/>
          </a:prstGeom>
          <a:ln>
            <a:solidFill>
              <a:srgbClr val="A4A110"/>
            </a:solidFill>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5913"/>
    </mc:Choice>
    <mc:Fallback xmlns="">
      <p:transition spd="slow" advTm="52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strips(downRight)">
                                      <p:cBhvr>
                                        <p:cTn id="66" dur="1000"/>
                                        <p:tgtEl>
                                          <p:spTgt spid="38"/>
                                        </p:tgtEl>
                                      </p:cBhvr>
                                    </p:animEffect>
                                  </p:childTnLst>
                                </p:cTn>
                              </p:par>
                            </p:childTnLst>
                          </p:cTn>
                        </p:par>
                        <p:par>
                          <p:cTn id="67" fill="hold">
                            <p:stCondLst>
                              <p:cond delay="1000"/>
                            </p:stCondLst>
                            <p:childTnLst>
                              <p:par>
                                <p:cTn id="68" presetID="1" presetClass="entr" presetSubtype="0"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childTnLst>
                                </p:cTn>
                              </p:par>
                            </p:childTnLst>
                          </p:cTn>
                        </p:par>
                        <p:par>
                          <p:cTn id="70" fill="hold">
                            <p:stCondLst>
                              <p:cond delay="1000"/>
                            </p:stCondLst>
                            <p:childTnLst>
                              <p:par>
                                <p:cTn id="71" presetID="1"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childTnLst>
                          </p:cTn>
                        </p:par>
                        <p:par>
                          <p:cTn id="73" fill="hold">
                            <p:stCondLst>
                              <p:cond delay="1000"/>
                            </p:stCondLst>
                            <p:childTnLst>
                              <p:par>
                                <p:cTn id="74" presetID="1" presetClass="entr" presetSubtype="0" fill="hold" grpId="0" nodeType="afterEffect">
                                  <p:stCondLst>
                                    <p:cond delay="0"/>
                                  </p:stCondLst>
                                  <p:childTnLst>
                                    <p:set>
                                      <p:cBhvr>
                                        <p:cTn id="75" dur="1" fill="hold">
                                          <p:stCondLst>
                                            <p:cond delay="0"/>
                                          </p:stCondLst>
                                        </p:cTn>
                                        <p:tgtEl>
                                          <p:spTgt spid="4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0"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edge">
                                      <p:cBhvr>
                                        <p:cTn id="92" dur="20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20" presetClass="entr" presetSubtype="0"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edge">
                                      <p:cBhvr>
                                        <p:cTn id="97" dur="20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20" presetClass="entr" presetSubtype="0" fill="hold" nodeType="clickEffect">
                                  <p:stCondLst>
                                    <p:cond delay="0"/>
                                  </p:stCondLst>
                                  <p:childTnLst>
                                    <p:set>
                                      <p:cBhvr>
                                        <p:cTn id="101" dur="1" fill="hold">
                                          <p:stCondLst>
                                            <p:cond delay="0"/>
                                          </p:stCondLst>
                                        </p:cTn>
                                        <p:tgtEl>
                                          <p:spTgt spid="51"/>
                                        </p:tgtEl>
                                        <p:attrNameLst>
                                          <p:attrName>style.visibility</p:attrName>
                                        </p:attrNameLst>
                                      </p:cBhvr>
                                      <p:to>
                                        <p:strVal val="visible"/>
                                      </p:to>
                                    </p:set>
                                    <p:animEffect transition="in" filter="wedge">
                                      <p:cBhvr>
                                        <p:cTn id="102" dur="2000"/>
                                        <p:tgtEl>
                                          <p:spTgt spid="51"/>
                                        </p:tgtEl>
                                      </p:cBhvr>
                                    </p:animEffect>
                                  </p:childTnLst>
                                </p:cTn>
                              </p:par>
                            </p:childTnLst>
                          </p:cTn>
                        </p:par>
                      </p:childTnLst>
                    </p:cTn>
                  </p:par>
                  <p:par>
                    <p:cTn id="103" fill="hold">
                      <p:stCondLst>
                        <p:cond delay="indefinite"/>
                      </p:stCondLst>
                      <p:childTnLst>
                        <p:par>
                          <p:cTn id="104" fill="hold">
                            <p:stCondLst>
                              <p:cond delay="0"/>
                            </p:stCondLst>
                            <p:childTnLst>
                              <p:par>
                                <p:cTn id="105" presetID="20" presetClass="entr" presetSubtype="0" fill="hold" nodeType="click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wedge">
                                      <p:cBhvr>
                                        <p:cTn id="107"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8" fill="hold" display="0">
                  <p:stCondLst>
                    <p:cond delay="indefinite"/>
                  </p:stCondLst>
                  <p:endCondLst>
                    <p:cond evt="onStopAudio" delay="0">
                      <p:tgtEl>
                        <p:sldTgt/>
                      </p:tgtEl>
                    </p:cond>
                  </p:endCondLst>
                </p:cTn>
                <p:tgtEl>
                  <p:spTgt spid="3"/>
                </p:tgtEl>
              </p:cMediaNode>
            </p:audio>
          </p:childTnLst>
        </p:cTn>
      </p:par>
    </p:tnLst>
    <p:bldLst>
      <p:bldP spid="16" grpId="0" animBg="1"/>
      <p:bldP spid="17" grpId="0" animBg="1"/>
      <p:bldP spid="18" grpId="0" animBg="1"/>
      <p:bldP spid="19" grpId="0"/>
      <p:bldP spid="20" grpId="0"/>
      <p:bldP spid="21" grpId="0"/>
      <p:bldP spid="22" grpId="0" animBg="1"/>
      <p:bldP spid="23" grpId="0" animBg="1"/>
      <p:bldP spid="28" grpId="0"/>
      <p:bldP spid="29" grpId="0"/>
      <p:bldP spid="30" grpId="0" animBg="1"/>
      <p:bldP spid="31" grpId="0"/>
      <p:bldP spid="32" grpId="0" animBg="1"/>
      <p:bldP spid="33" grpId="0"/>
      <p:bldP spid="34" grpId="0" animBg="1"/>
      <p:bldP spid="35" grpId="0"/>
      <p:bldP spid="36" grpId="0" animBg="1"/>
      <p:bldP spid="37" grpId="0"/>
      <p:bldP spid="38" grpId="0" animBg="1"/>
      <p:bldP spid="39" grpId="0" animBg="1"/>
      <p:bldP spid="40" grpId="0" animBg="1"/>
      <p:bldP spid="41" grpId="0" animBg="1"/>
      <p:bldP spid="42" grpId="0"/>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3. Die Genese des Osterglaubens</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4</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sp>
        <p:nvSpPr>
          <p:cNvPr id="9" name="Pfeil nach rechts 8"/>
          <p:cNvSpPr/>
          <p:nvPr/>
        </p:nvSpPr>
        <p:spPr>
          <a:xfrm>
            <a:off x="539552" y="6093296"/>
            <a:ext cx="8136904" cy="72008"/>
          </a:xfrm>
          <a:prstGeom prst="rightArrow">
            <a:avLst/>
          </a:prstGeom>
          <a:solidFill>
            <a:srgbClr val="8DAE10"/>
          </a:solidFill>
          <a:ln>
            <a:solidFill>
              <a:srgbClr val="A4A1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p:cNvSpPr txBox="1"/>
          <p:nvPr/>
        </p:nvSpPr>
        <p:spPr>
          <a:xfrm>
            <a:off x="1619672" y="6093296"/>
            <a:ext cx="936104" cy="369332"/>
          </a:xfrm>
          <a:prstGeom prst="rect">
            <a:avLst/>
          </a:prstGeom>
          <a:noFill/>
        </p:spPr>
        <p:txBody>
          <a:bodyPr wrap="square" rtlCol="0">
            <a:spAutoFit/>
          </a:bodyPr>
          <a:lstStyle/>
          <a:p>
            <a:r>
              <a:rPr lang="de-DE" dirty="0">
                <a:solidFill>
                  <a:srgbClr val="8DAE10"/>
                </a:solidFill>
              </a:rPr>
              <a:t>50</a:t>
            </a:r>
          </a:p>
        </p:txBody>
      </p:sp>
      <p:sp>
        <p:nvSpPr>
          <p:cNvPr id="11" name="Textfeld 10"/>
          <p:cNvSpPr txBox="1"/>
          <p:nvPr/>
        </p:nvSpPr>
        <p:spPr>
          <a:xfrm>
            <a:off x="3995936" y="6093296"/>
            <a:ext cx="936104" cy="369332"/>
          </a:xfrm>
          <a:prstGeom prst="rect">
            <a:avLst/>
          </a:prstGeom>
          <a:noFill/>
        </p:spPr>
        <p:txBody>
          <a:bodyPr wrap="square" rtlCol="0">
            <a:spAutoFit/>
          </a:bodyPr>
          <a:lstStyle/>
          <a:p>
            <a:r>
              <a:rPr lang="de-DE" dirty="0">
                <a:solidFill>
                  <a:srgbClr val="8DAE10"/>
                </a:solidFill>
              </a:rPr>
              <a:t>70</a:t>
            </a:r>
          </a:p>
        </p:txBody>
      </p:sp>
      <p:sp>
        <p:nvSpPr>
          <p:cNvPr id="12" name="Textfeld 11"/>
          <p:cNvSpPr txBox="1"/>
          <p:nvPr/>
        </p:nvSpPr>
        <p:spPr>
          <a:xfrm>
            <a:off x="5940152" y="6093296"/>
            <a:ext cx="936104" cy="369332"/>
          </a:xfrm>
          <a:prstGeom prst="rect">
            <a:avLst/>
          </a:prstGeom>
          <a:noFill/>
        </p:spPr>
        <p:txBody>
          <a:bodyPr wrap="square" rtlCol="0">
            <a:spAutoFit/>
          </a:bodyPr>
          <a:lstStyle/>
          <a:p>
            <a:r>
              <a:rPr lang="de-DE" dirty="0">
                <a:solidFill>
                  <a:srgbClr val="8DAE10"/>
                </a:solidFill>
              </a:rPr>
              <a:t>90</a:t>
            </a:r>
          </a:p>
        </p:txBody>
      </p:sp>
      <p:sp>
        <p:nvSpPr>
          <p:cNvPr id="14" name="Textfeld 13"/>
          <p:cNvSpPr txBox="1"/>
          <p:nvPr/>
        </p:nvSpPr>
        <p:spPr>
          <a:xfrm>
            <a:off x="467544" y="5373216"/>
            <a:ext cx="1152128" cy="338554"/>
          </a:xfrm>
          <a:prstGeom prst="rect">
            <a:avLst/>
          </a:prstGeom>
          <a:noFill/>
          <a:ln>
            <a:solidFill>
              <a:srgbClr val="A4A110"/>
            </a:solidFill>
          </a:ln>
        </p:spPr>
        <p:txBody>
          <a:bodyPr wrap="square" rtlCol="0">
            <a:spAutoFit/>
          </a:bodyPr>
          <a:lstStyle/>
          <a:p>
            <a:r>
              <a:rPr lang="de-DE" sz="1600" dirty="0"/>
              <a:t>1Kor 15,3-5</a:t>
            </a:r>
          </a:p>
        </p:txBody>
      </p:sp>
      <p:sp>
        <p:nvSpPr>
          <p:cNvPr id="16" name="Gestreifter Pfeil nach rechts 15"/>
          <p:cNvSpPr/>
          <p:nvPr/>
        </p:nvSpPr>
        <p:spPr>
          <a:xfrm>
            <a:off x="1619672" y="5301208"/>
            <a:ext cx="6984776" cy="504056"/>
          </a:xfrm>
          <a:prstGeom prst="stripedRightArrow">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a:off x="3707904" y="4746630"/>
            <a:ext cx="1224136" cy="338554"/>
          </a:xfrm>
          <a:prstGeom prst="rect">
            <a:avLst/>
          </a:prstGeom>
          <a:noFill/>
          <a:ln>
            <a:solidFill>
              <a:srgbClr val="A4A110"/>
            </a:solidFill>
          </a:ln>
        </p:spPr>
        <p:txBody>
          <a:bodyPr wrap="square" rtlCol="0">
            <a:spAutoFit/>
          </a:bodyPr>
          <a:lstStyle/>
          <a:p>
            <a:r>
              <a:rPr lang="de-DE" sz="1600" dirty="0">
                <a:solidFill>
                  <a:srgbClr val="A4A110"/>
                </a:solidFill>
              </a:rPr>
              <a:t>Mk 16,1-8</a:t>
            </a:r>
          </a:p>
        </p:txBody>
      </p:sp>
      <p:sp>
        <p:nvSpPr>
          <p:cNvPr id="18" name="Gestreifter Pfeil nach rechts 17"/>
          <p:cNvSpPr/>
          <p:nvPr/>
        </p:nvSpPr>
        <p:spPr>
          <a:xfrm>
            <a:off x="4932040" y="4725144"/>
            <a:ext cx="3744416"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ingekerbter Pfeil nach rechts 18"/>
          <p:cNvSpPr/>
          <p:nvPr/>
        </p:nvSpPr>
        <p:spPr>
          <a:xfrm>
            <a:off x="683568" y="4869160"/>
            <a:ext cx="2952328" cy="144016"/>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5436096" y="4170566"/>
            <a:ext cx="1152128" cy="338554"/>
          </a:xfrm>
          <a:prstGeom prst="rect">
            <a:avLst/>
          </a:prstGeom>
          <a:noFill/>
          <a:ln>
            <a:solidFill>
              <a:srgbClr val="A4A110"/>
            </a:solidFill>
          </a:ln>
        </p:spPr>
        <p:txBody>
          <a:bodyPr wrap="square" rtlCol="0">
            <a:spAutoFit/>
          </a:bodyPr>
          <a:lstStyle/>
          <a:p>
            <a:r>
              <a:rPr lang="de-DE" sz="1600" dirty="0">
                <a:solidFill>
                  <a:srgbClr val="A4A110"/>
                </a:solidFill>
              </a:rPr>
              <a:t>Joh 20,1-16</a:t>
            </a:r>
          </a:p>
        </p:txBody>
      </p:sp>
      <p:sp>
        <p:nvSpPr>
          <p:cNvPr id="21" name="Gestreifter Pfeil nach rechts 20"/>
          <p:cNvSpPr/>
          <p:nvPr/>
        </p:nvSpPr>
        <p:spPr>
          <a:xfrm>
            <a:off x="6588224" y="4149080"/>
            <a:ext cx="2016224"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ingekerbter Pfeil nach rechts 21"/>
          <p:cNvSpPr/>
          <p:nvPr/>
        </p:nvSpPr>
        <p:spPr>
          <a:xfrm>
            <a:off x="755576" y="4221088"/>
            <a:ext cx="4464496" cy="216024"/>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5436096" y="3738518"/>
            <a:ext cx="1296144" cy="338554"/>
          </a:xfrm>
          <a:prstGeom prst="rect">
            <a:avLst/>
          </a:prstGeom>
          <a:noFill/>
          <a:ln>
            <a:solidFill>
              <a:srgbClr val="A4A110"/>
            </a:solidFill>
          </a:ln>
        </p:spPr>
        <p:txBody>
          <a:bodyPr wrap="square" rtlCol="0">
            <a:spAutoFit/>
          </a:bodyPr>
          <a:lstStyle/>
          <a:p>
            <a:r>
              <a:rPr lang="de-DE" sz="1600" dirty="0">
                <a:solidFill>
                  <a:srgbClr val="A4A110"/>
                </a:solidFill>
              </a:rPr>
              <a:t>Joh 20-21</a:t>
            </a:r>
          </a:p>
        </p:txBody>
      </p:sp>
      <p:sp>
        <p:nvSpPr>
          <p:cNvPr id="24" name="Textfeld 23"/>
          <p:cNvSpPr txBox="1"/>
          <p:nvPr/>
        </p:nvSpPr>
        <p:spPr>
          <a:xfrm>
            <a:off x="4572000" y="3306470"/>
            <a:ext cx="1296144" cy="338554"/>
          </a:xfrm>
          <a:prstGeom prst="rect">
            <a:avLst/>
          </a:prstGeom>
          <a:noFill/>
          <a:ln>
            <a:solidFill>
              <a:srgbClr val="A4A110"/>
            </a:solidFill>
          </a:ln>
        </p:spPr>
        <p:txBody>
          <a:bodyPr wrap="square" rtlCol="0">
            <a:spAutoFit/>
          </a:bodyPr>
          <a:lstStyle/>
          <a:p>
            <a:r>
              <a:rPr lang="de-DE" sz="1600" dirty="0">
                <a:solidFill>
                  <a:srgbClr val="A4A110"/>
                </a:solidFill>
              </a:rPr>
              <a:t>Lk 24 – Apg 1</a:t>
            </a:r>
          </a:p>
        </p:txBody>
      </p:sp>
      <p:sp>
        <p:nvSpPr>
          <p:cNvPr id="25" name="Gestreifter Pfeil nach rechts 24"/>
          <p:cNvSpPr/>
          <p:nvPr/>
        </p:nvSpPr>
        <p:spPr>
          <a:xfrm>
            <a:off x="5868144" y="3212976"/>
            <a:ext cx="2736304"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ingekerbter Pfeil nach rechts 25"/>
          <p:cNvSpPr/>
          <p:nvPr/>
        </p:nvSpPr>
        <p:spPr>
          <a:xfrm>
            <a:off x="827584" y="3356992"/>
            <a:ext cx="3672408" cy="216024"/>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p:cNvSpPr txBox="1"/>
          <p:nvPr/>
        </p:nvSpPr>
        <p:spPr>
          <a:xfrm>
            <a:off x="4572000" y="2874422"/>
            <a:ext cx="1296144" cy="338554"/>
          </a:xfrm>
          <a:prstGeom prst="rect">
            <a:avLst/>
          </a:prstGeom>
          <a:noFill/>
          <a:ln>
            <a:solidFill>
              <a:srgbClr val="A4A110"/>
            </a:solidFill>
          </a:ln>
        </p:spPr>
        <p:txBody>
          <a:bodyPr wrap="square" rtlCol="0">
            <a:spAutoFit/>
          </a:bodyPr>
          <a:lstStyle/>
          <a:p>
            <a:r>
              <a:rPr lang="de-DE" sz="1600" dirty="0">
                <a:solidFill>
                  <a:srgbClr val="A4A110"/>
                </a:solidFill>
              </a:rPr>
              <a:t>Mt 28</a:t>
            </a:r>
          </a:p>
        </p:txBody>
      </p:sp>
      <p:sp>
        <p:nvSpPr>
          <p:cNvPr id="28" name="Gestreifter Pfeil nach rechts 27"/>
          <p:cNvSpPr/>
          <p:nvPr/>
        </p:nvSpPr>
        <p:spPr>
          <a:xfrm>
            <a:off x="5868144" y="2852936"/>
            <a:ext cx="2736304"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Eingekerbter Pfeil nach rechts 28"/>
          <p:cNvSpPr/>
          <p:nvPr/>
        </p:nvSpPr>
        <p:spPr>
          <a:xfrm>
            <a:off x="899592" y="2996952"/>
            <a:ext cx="3672408" cy="216024"/>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Gestreifter Pfeil nach rechts 29"/>
          <p:cNvSpPr/>
          <p:nvPr/>
        </p:nvSpPr>
        <p:spPr>
          <a:xfrm>
            <a:off x="7812360" y="1772816"/>
            <a:ext cx="792088"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ingekerbter Pfeil nach rechts 30"/>
          <p:cNvSpPr/>
          <p:nvPr/>
        </p:nvSpPr>
        <p:spPr>
          <a:xfrm>
            <a:off x="971600" y="3789040"/>
            <a:ext cx="4464496" cy="216024"/>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p:cNvSpPr txBox="1"/>
          <p:nvPr/>
        </p:nvSpPr>
        <p:spPr>
          <a:xfrm>
            <a:off x="1475656" y="2339588"/>
            <a:ext cx="2304256" cy="369332"/>
          </a:xfrm>
          <a:prstGeom prst="rect">
            <a:avLst/>
          </a:prstGeom>
          <a:solidFill>
            <a:srgbClr val="8DAE10">
              <a:alpha val="67000"/>
            </a:srgbClr>
          </a:solidFill>
        </p:spPr>
        <p:txBody>
          <a:bodyPr wrap="square" rtlCol="0">
            <a:spAutoFit/>
          </a:bodyPr>
          <a:lstStyle/>
          <a:p>
            <a:pPr algn="ctr"/>
            <a:r>
              <a:rPr lang="de-DE" dirty="0"/>
              <a:t>Paulusbriefe</a:t>
            </a:r>
          </a:p>
        </p:txBody>
      </p:sp>
      <p:sp>
        <p:nvSpPr>
          <p:cNvPr id="33" name="Textfeld 32"/>
          <p:cNvSpPr txBox="1"/>
          <p:nvPr/>
        </p:nvSpPr>
        <p:spPr>
          <a:xfrm>
            <a:off x="5796136" y="1772816"/>
            <a:ext cx="1944216" cy="369332"/>
          </a:xfrm>
          <a:prstGeom prst="rect">
            <a:avLst/>
          </a:prstGeom>
          <a:solidFill>
            <a:srgbClr val="8DAE10">
              <a:alpha val="67000"/>
            </a:srgbClr>
          </a:solidFill>
        </p:spPr>
        <p:txBody>
          <a:bodyPr wrap="square" rtlCol="0">
            <a:spAutoFit/>
          </a:bodyPr>
          <a:lstStyle/>
          <a:p>
            <a:r>
              <a:rPr lang="de-DE" dirty="0"/>
              <a:t>Apostelgeschichte</a:t>
            </a:r>
          </a:p>
        </p:txBody>
      </p:sp>
      <p:sp>
        <p:nvSpPr>
          <p:cNvPr id="34" name="Gestreifter Pfeil nach rechts 33"/>
          <p:cNvSpPr/>
          <p:nvPr/>
        </p:nvSpPr>
        <p:spPr>
          <a:xfrm>
            <a:off x="3851920" y="2276872"/>
            <a:ext cx="4752528"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ingekerbter Pfeil nach rechts 34"/>
          <p:cNvSpPr/>
          <p:nvPr/>
        </p:nvSpPr>
        <p:spPr>
          <a:xfrm>
            <a:off x="827584" y="1844824"/>
            <a:ext cx="4824536" cy="144016"/>
          </a:xfrm>
          <a:prstGeom prst="notchedRightArrow">
            <a:avLst/>
          </a:prstGeom>
          <a:solidFill>
            <a:srgbClr val="A4A11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Gestreifter Pfeil nach rechts 35"/>
          <p:cNvSpPr/>
          <p:nvPr/>
        </p:nvSpPr>
        <p:spPr>
          <a:xfrm>
            <a:off x="6876256" y="3717032"/>
            <a:ext cx="1728192" cy="432048"/>
          </a:xfrm>
          <a:prstGeom prst="stripedRightArrow">
            <a:avLst>
              <a:gd name="adj1" fmla="val 50000"/>
              <a:gd name="adj2" fmla="val 50000"/>
            </a:avLst>
          </a:prstGeom>
          <a:solidFill>
            <a:srgbClr val="A4A1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94709"/>
    </mc:Choice>
    <mc:Fallback xmlns="">
      <p:transition spd="slow" advTm="194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trips(downRigh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strips(downRight)">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Right)">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strips(downRight)">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par>
                          <p:cTn id="48" fill="hold">
                            <p:stCondLst>
                              <p:cond delay="0"/>
                            </p:stCondLst>
                            <p:childTnLst>
                              <p:par>
                                <p:cTn id="49" presetID="18" presetClass="entr" presetSubtype="6"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strips(downRight)">
                                      <p:cBhvr>
                                        <p:cTn id="51" dur="1000"/>
                                        <p:tgtEl>
                                          <p:spTgt spid="25"/>
                                        </p:tgtEl>
                                      </p:cBhvr>
                                    </p:animEffect>
                                  </p:childTnLst>
                                </p:cTn>
                              </p:par>
                            </p:childTnLst>
                          </p:cTn>
                        </p:par>
                        <p:par>
                          <p:cTn id="52" fill="hold">
                            <p:stCondLst>
                              <p:cond delay="1000"/>
                            </p:stCondLst>
                            <p:childTnLst>
                              <p:par>
                                <p:cTn id="53" presetID="18" presetClass="entr" presetSubtype="6"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strips(downRight)">
                                      <p:cBhvr>
                                        <p:cTn id="55" dur="500"/>
                                        <p:tgtEl>
                                          <p:spTgt spid="26"/>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par>
                          <p:cTn id="59" fill="hold">
                            <p:stCondLst>
                              <p:cond delay="1500"/>
                            </p:stCondLst>
                            <p:childTnLst>
                              <p:par>
                                <p:cTn id="60" presetID="18" presetClass="entr" presetSubtype="6"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strips(downRight)">
                                      <p:cBhvr>
                                        <p:cTn id="62" dur="1000"/>
                                        <p:tgtEl>
                                          <p:spTgt spid="28"/>
                                        </p:tgtEl>
                                      </p:cBhvr>
                                    </p:animEffect>
                                  </p:childTnLst>
                                </p:cTn>
                              </p:par>
                            </p:childTnLst>
                          </p:cTn>
                        </p:par>
                        <p:par>
                          <p:cTn id="63" fill="hold">
                            <p:stCondLst>
                              <p:cond delay="2500"/>
                            </p:stCondLst>
                            <p:childTnLst>
                              <p:par>
                                <p:cTn id="64" presetID="18" presetClass="entr" presetSubtype="6"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strips(downRight)">
                                      <p:cBhvr>
                                        <p:cTn id="66" dur="500"/>
                                        <p:tgtEl>
                                          <p:spTgt spid="29"/>
                                        </p:tgtEl>
                                      </p:cBhvr>
                                    </p:animEffect>
                                  </p:childTnLst>
                                </p:cTn>
                              </p:par>
                            </p:childTnLst>
                          </p:cTn>
                        </p:par>
                        <p:par>
                          <p:cTn id="67" fill="hold">
                            <p:stCondLst>
                              <p:cond delay="3000"/>
                            </p:stCondLst>
                            <p:childTnLst>
                              <p:par>
                                <p:cTn id="68" presetID="1"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childTnLst>
                                </p:cTn>
                              </p:par>
                            </p:childTnLst>
                          </p:cTn>
                        </p:par>
                        <p:par>
                          <p:cTn id="70" fill="hold">
                            <p:stCondLst>
                              <p:cond delay="3000"/>
                            </p:stCondLst>
                            <p:childTnLst>
                              <p:par>
                                <p:cTn id="71" presetID="18" presetClass="entr" presetSubtype="6" fill="hold" grpId="0"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strips(downRight)">
                                      <p:cBhvr>
                                        <p:cTn id="73" dur="1000"/>
                                        <p:tgtEl>
                                          <p:spTgt spid="36"/>
                                        </p:tgtEl>
                                      </p:cBhvr>
                                    </p:animEffect>
                                  </p:childTnLst>
                                </p:cTn>
                              </p:par>
                            </p:childTnLst>
                          </p:cTn>
                        </p:par>
                        <p:par>
                          <p:cTn id="74" fill="hold">
                            <p:stCondLst>
                              <p:cond delay="4000"/>
                            </p:stCondLst>
                            <p:childTnLst>
                              <p:par>
                                <p:cTn id="75" presetID="18" presetClass="entr" presetSubtype="6"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strips(downRigh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par>
                          <p:cTn id="82" fill="hold">
                            <p:stCondLst>
                              <p:cond delay="0"/>
                            </p:stCondLst>
                            <p:childTnLst>
                              <p:par>
                                <p:cTn id="83" presetID="18" presetClass="entr" presetSubtype="6" fill="hold" grpId="0" nodeType="after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strips(downRight)">
                                      <p:cBhvr>
                                        <p:cTn id="85" dur="10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childTnLst>
                                </p:cTn>
                              </p:par>
                            </p:childTnLst>
                          </p:cTn>
                        </p:par>
                        <p:par>
                          <p:cTn id="90" fill="hold">
                            <p:stCondLst>
                              <p:cond delay="0"/>
                            </p:stCondLst>
                            <p:childTnLst>
                              <p:par>
                                <p:cTn id="91" presetID="18" presetClass="entr" presetSubtype="6" fill="hold" grpId="0" nodeType="after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strips(downRight)">
                                      <p:cBhvr>
                                        <p:cTn id="93" dur="1000"/>
                                        <p:tgtEl>
                                          <p:spTgt spid="30"/>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6" fill="hold" grpId="0" nodeType="clickEffect">
                                  <p:stCondLst>
                                    <p:cond delay="0"/>
                                  </p:stCondLst>
                                  <p:childTnLst>
                                    <p:set>
                                      <p:cBhvr>
                                        <p:cTn id="97" dur="1" fill="hold">
                                          <p:stCondLst>
                                            <p:cond delay="0"/>
                                          </p:stCondLst>
                                        </p:cTn>
                                        <p:tgtEl>
                                          <p:spTgt spid="35"/>
                                        </p:tgtEl>
                                        <p:attrNameLst>
                                          <p:attrName>style.visibility</p:attrName>
                                        </p:attrNameLst>
                                      </p:cBhvr>
                                      <p:to>
                                        <p:strVal val="visible"/>
                                      </p:to>
                                    </p:set>
                                    <p:animEffect transition="in" filter="strips(downRight)">
                                      <p:cBhvr>
                                        <p:cTn id="9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9" fill="hold" display="0">
                  <p:stCondLst>
                    <p:cond delay="indefinite"/>
                  </p:stCondLst>
                  <p:endCondLst>
                    <p:cond evt="onStopAudio" delay="0">
                      <p:tgtEl>
                        <p:sldTgt/>
                      </p:tgtEl>
                    </p:cond>
                  </p:endCondLst>
                </p:cTn>
                <p:tgtEl>
                  <p:spTgt spid="3"/>
                </p:tgtEl>
              </p:cMediaNode>
            </p:audio>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3. Die Genese des Osterglaubens</a:t>
            </a:r>
          </a:p>
        </p:txBody>
      </p:sp>
      <p:sp>
        <p:nvSpPr>
          <p:cNvPr id="9" name="Inhaltsplatzhalter 8"/>
          <p:cNvSpPr>
            <a:spLocks noGrp="1"/>
          </p:cNvSpPr>
          <p:nvPr>
            <p:ph sz="half" idx="1"/>
          </p:nvPr>
        </p:nvSpPr>
        <p:spPr/>
        <p:txBody>
          <a:bodyPr>
            <a:normAutofit fontScale="85000" lnSpcReduction="10000"/>
          </a:bodyPr>
          <a:lstStyle/>
          <a:p>
            <a:pPr>
              <a:lnSpc>
                <a:spcPct val="120000"/>
              </a:lnSpc>
            </a:pPr>
            <a:r>
              <a:rPr lang="de-DE" dirty="0">
                <a:solidFill>
                  <a:srgbClr val="8DAE10"/>
                </a:solidFill>
              </a:rPr>
              <a:t>Mk 12,18-27</a:t>
            </a:r>
            <a:br>
              <a:rPr lang="de-DE" dirty="0"/>
            </a:br>
            <a:r>
              <a:rPr lang="de-DE" dirty="0"/>
              <a:t>„</a:t>
            </a:r>
            <a:r>
              <a:rPr lang="de-DE" baseline="30000" dirty="0"/>
              <a:t>26</a:t>
            </a:r>
            <a:r>
              <a:rPr lang="de-DE" dirty="0"/>
              <a:t>Zu den Toten, dass sie auferweckt werden: Habt ihr nicht im Buch des Mose beim Dornbusch gelesen, wie Gott zu ihm sprach: ‚Ich bin der Gott Abrahams und der Gott Isaaks und der Jakobs‘ (Ex 3,6)?  </a:t>
            </a:r>
            <a:r>
              <a:rPr lang="de-DE" baseline="30000" dirty="0"/>
              <a:t>27</a:t>
            </a:r>
            <a:r>
              <a:rPr lang="de-DE" dirty="0"/>
              <a:t>Gott ist kein Gott von Toten, sondern von Lebenden.“</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5</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pic>
        <p:nvPicPr>
          <p:cNvPr id="11" name="Inhaltsplatzhalter 7" descr="baum-br.jpg"/>
          <p:cNvPicPr>
            <a:picLocks noGrp="1" noChangeAspect="1"/>
          </p:cNvPicPr>
          <p:nvPr>
            <p:ph sz="half" idx="2"/>
          </p:nvPr>
        </p:nvPicPr>
        <p:blipFill>
          <a:blip r:embed="rId6" cstate="print"/>
          <a:stretch>
            <a:fillRect/>
          </a:stretch>
        </p:blipFill>
        <p:spPr>
          <a:xfrm>
            <a:off x="5250180" y="1628800"/>
            <a:ext cx="2834640" cy="3853543"/>
          </a:xfrm>
        </p:spPr>
      </p:pic>
      <p:sp>
        <p:nvSpPr>
          <p:cNvPr id="12" name="Textfeld 11"/>
          <p:cNvSpPr txBox="1"/>
          <p:nvPr/>
        </p:nvSpPr>
        <p:spPr>
          <a:xfrm>
            <a:off x="5357818" y="5517232"/>
            <a:ext cx="2928958" cy="646331"/>
          </a:xfrm>
          <a:prstGeom prst="rect">
            <a:avLst/>
          </a:prstGeom>
          <a:noFill/>
        </p:spPr>
        <p:txBody>
          <a:bodyPr wrap="square" rtlCol="0">
            <a:spAutoFit/>
          </a:bodyPr>
          <a:lstStyle/>
          <a:p>
            <a:r>
              <a:rPr lang="de-DE" sz="1200" dirty="0">
                <a:solidFill>
                  <a:srgbClr val="A4A110"/>
                </a:solidFill>
              </a:rPr>
              <a:t>Marc Chagall, Mose vor dem brennenden , Dornbusch, Lithographie, Serie zum Exodus, 1966</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2315"/>
    </mc:Choice>
    <mc:Fallback xmlns="">
      <p:transition spd="slow" advTm="262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8DAE10"/>
                </a:solidFill>
              </a:rPr>
              <a:t>3. Die Genese des Osterglaubens</a:t>
            </a:r>
          </a:p>
        </p:txBody>
      </p:sp>
      <p:sp>
        <p:nvSpPr>
          <p:cNvPr id="9" name="Inhaltsplatzhalter 8"/>
          <p:cNvSpPr>
            <a:spLocks noGrp="1"/>
          </p:cNvSpPr>
          <p:nvPr>
            <p:ph sz="half" idx="1"/>
          </p:nvPr>
        </p:nvSpPr>
        <p:spPr/>
        <p:txBody>
          <a:bodyPr/>
          <a:lstStyle/>
          <a:p>
            <a:r>
              <a:rPr lang="de-DE" dirty="0">
                <a:solidFill>
                  <a:srgbClr val="8DAE10"/>
                </a:solidFill>
              </a:rPr>
              <a:t>Mk 14,25</a:t>
            </a:r>
            <a:br>
              <a:rPr lang="de-DE" dirty="0"/>
            </a:br>
            <a:r>
              <a:rPr lang="de-DE" dirty="0"/>
              <a:t>„Amen, ich sage euch, ich werde nicht mehr vom Gewächs des Weinstocks trinken, bis ich neu trinken werde im Reich Gottes.“</a:t>
            </a:r>
          </a:p>
        </p:txBody>
      </p:sp>
      <p:sp>
        <p:nvSpPr>
          <p:cNvPr id="10" name="Inhaltsplatzhalter 9"/>
          <p:cNvSpPr>
            <a:spLocks noGrp="1"/>
          </p:cNvSpPr>
          <p:nvPr>
            <p:ph sz="half" idx="2"/>
          </p:nvPr>
        </p:nvSpPr>
        <p:spPr/>
        <p:txBody>
          <a:bodyPr/>
          <a:lstStyle/>
          <a:p>
            <a:endParaRPr lang="de-DE"/>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6</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4" cstate="print"/>
          <a:stretch>
            <a:fillRect/>
          </a:stretch>
        </p:blipFill>
        <p:spPr>
          <a:xfrm>
            <a:off x="7668344" y="692696"/>
            <a:ext cx="742273" cy="360040"/>
          </a:xfrm>
          <a:prstGeom prst="rect">
            <a:avLst/>
          </a:prstGeom>
        </p:spPr>
      </p:pic>
      <p:pic>
        <p:nvPicPr>
          <p:cNvPr id="11" name="Inhaltsplatzhalter 6" descr="Warhole2.jpg"/>
          <p:cNvPicPr>
            <a:picLocks noChangeAspect="1"/>
          </p:cNvPicPr>
          <p:nvPr/>
        </p:nvPicPr>
        <p:blipFill>
          <a:blip r:embed="rId5" cstate="print"/>
          <a:stretch>
            <a:fillRect/>
          </a:stretch>
        </p:blipFill>
        <p:spPr>
          <a:xfrm>
            <a:off x="5076056" y="1700808"/>
            <a:ext cx="2664296" cy="3484773"/>
          </a:xfrm>
          <a:prstGeom prst="rect">
            <a:avLst/>
          </a:prstGeom>
          <a:ln>
            <a:solidFill>
              <a:schemeClr val="accent1"/>
            </a:solidFill>
          </a:ln>
        </p:spPr>
      </p:pic>
      <p:sp>
        <p:nvSpPr>
          <p:cNvPr id="12" name="Textfeld 11"/>
          <p:cNvSpPr txBox="1"/>
          <p:nvPr/>
        </p:nvSpPr>
        <p:spPr>
          <a:xfrm>
            <a:off x="5076056" y="5159514"/>
            <a:ext cx="2088232" cy="1015663"/>
          </a:xfrm>
          <a:prstGeom prst="rect">
            <a:avLst/>
          </a:prstGeom>
          <a:noFill/>
        </p:spPr>
        <p:txBody>
          <a:bodyPr wrap="square" rtlCol="0">
            <a:spAutoFit/>
          </a:bodyPr>
          <a:lstStyle/>
          <a:p>
            <a:r>
              <a:rPr lang="de-DE" sz="1200" dirty="0">
                <a:solidFill>
                  <a:srgbClr val="8DAE10"/>
                </a:solidFill>
              </a:rPr>
              <a:t>Andy Warhol, </a:t>
            </a:r>
            <a:br>
              <a:rPr lang="de-DE" sz="1200" dirty="0">
                <a:solidFill>
                  <a:srgbClr val="8DAE10"/>
                </a:solidFill>
              </a:rPr>
            </a:br>
            <a:r>
              <a:rPr lang="de-DE" sz="1200" dirty="0">
                <a:solidFill>
                  <a:srgbClr val="8DAE10"/>
                </a:solidFill>
              </a:rPr>
              <a:t>The Last </a:t>
            </a:r>
            <a:r>
              <a:rPr lang="de-DE" sz="1200" dirty="0" err="1">
                <a:solidFill>
                  <a:srgbClr val="8DAE10"/>
                </a:solidFill>
              </a:rPr>
              <a:t>Supper</a:t>
            </a:r>
            <a:r>
              <a:rPr lang="de-DE" sz="1200" dirty="0">
                <a:solidFill>
                  <a:srgbClr val="8DAE10"/>
                </a:solidFill>
              </a:rPr>
              <a:t> 1986, </a:t>
            </a:r>
            <a:br>
              <a:rPr lang="de-DE" sz="1200" dirty="0">
                <a:solidFill>
                  <a:srgbClr val="8DAE10"/>
                </a:solidFill>
              </a:rPr>
            </a:br>
            <a:r>
              <a:rPr lang="de-DE" sz="1200" dirty="0">
                <a:solidFill>
                  <a:srgbClr val="8DAE10"/>
                </a:solidFill>
              </a:rPr>
              <a:t>Acryl auf Papier, 80,3 x 60 cm, Pittsburgh, </a:t>
            </a:r>
            <a:br>
              <a:rPr lang="de-DE" sz="1200" dirty="0">
                <a:solidFill>
                  <a:srgbClr val="8DAE10"/>
                </a:solidFill>
              </a:rPr>
            </a:br>
            <a:r>
              <a:rPr lang="de-DE" sz="1200" dirty="0">
                <a:solidFill>
                  <a:srgbClr val="8DAE10"/>
                </a:solidFill>
              </a:rPr>
              <a:t>The Andy Warhol Museum.</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986"/>
    </mc:Choice>
    <mc:Fallback xmlns="">
      <p:transition spd="slow" advTm="109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A4AB10"/>
                </a:solidFill>
              </a:rPr>
              <a:t>3. Die Genese des Osterglaubens</a:t>
            </a:r>
          </a:p>
        </p:txBody>
      </p:sp>
      <p:sp>
        <p:nvSpPr>
          <p:cNvPr id="9" name="Inhaltsplatzhalter 8"/>
          <p:cNvSpPr>
            <a:spLocks noGrp="1"/>
          </p:cNvSpPr>
          <p:nvPr>
            <p:ph sz="half" idx="1"/>
          </p:nvPr>
        </p:nvSpPr>
        <p:spPr/>
        <p:txBody>
          <a:bodyPr>
            <a:normAutofit fontScale="77500" lnSpcReduction="20000"/>
          </a:bodyPr>
          <a:lstStyle/>
          <a:p>
            <a:pPr>
              <a:lnSpc>
                <a:spcPct val="120000"/>
              </a:lnSpc>
            </a:pPr>
            <a:r>
              <a:rPr lang="de-DE" dirty="0">
                <a:solidFill>
                  <a:srgbClr val="A4A110"/>
                </a:solidFill>
              </a:rPr>
              <a:t>Mk 12,35ff.</a:t>
            </a:r>
            <a:br>
              <a:rPr lang="de-DE" dirty="0"/>
            </a:br>
            <a:r>
              <a:rPr lang="de-DE" baseline="30000" dirty="0"/>
              <a:t>35</a:t>
            </a:r>
            <a:r>
              <a:rPr lang="de-DE" dirty="0"/>
              <a:t>„Wie sagen die Schriftgelehrten, dass der Christus der Davidssohn sei? </a:t>
            </a:r>
            <a:br>
              <a:rPr lang="de-DE" dirty="0"/>
            </a:br>
            <a:r>
              <a:rPr lang="de-DE" baseline="30000" dirty="0"/>
              <a:t>36</a:t>
            </a:r>
            <a:r>
              <a:rPr lang="de-DE" dirty="0"/>
              <a:t>David selbst sagt im Heiligen Geist:</a:t>
            </a:r>
            <a:br>
              <a:rPr lang="de-DE" dirty="0"/>
            </a:br>
            <a:r>
              <a:rPr lang="de-DE" dirty="0"/>
              <a:t>‚</a:t>
            </a:r>
            <a:r>
              <a:rPr lang="de-DE" i="1" dirty="0"/>
              <a:t>Es sprach der Herr zu meinem Herrn: Setze dich mir zur Rechten, bis ich deine Feinde unter deine Füße lege’ </a:t>
            </a:r>
            <a:r>
              <a:rPr lang="de-DE" dirty="0"/>
              <a:t>(Ps 110,1). </a:t>
            </a:r>
            <a:br>
              <a:rPr lang="de-DE" dirty="0"/>
            </a:br>
            <a:r>
              <a:rPr lang="de-DE" dirty="0"/>
              <a:t>David selbst nennt ihn ‚Herr’, woher ist er dann sein Sohn?“</a:t>
            </a:r>
          </a:p>
        </p:txBody>
      </p:sp>
      <p:sp>
        <p:nvSpPr>
          <p:cNvPr id="10" name="Inhaltsplatzhalter 9"/>
          <p:cNvSpPr>
            <a:spLocks noGrp="1"/>
          </p:cNvSpPr>
          <p:nvPr>
            <p:ph sz="half" idx="2"/>
          </p:nvPr>
        </p:nvSpPr>
        <p:spPr/>
        <p:txBody>
          <a:bodyPr>
            <a:normAutofit fontScale="77500" lnSpcReduction="20000"/>
          </a:bodyPr>
          <a:lstStyle/>
          <a:p>
            <a:endParaRPr lang="de-DE"/>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7</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A1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4" cstate="print"/>
          <a:stretch>
            <a:fillRect/>
          </a:stretch>
        </p:blipFill>
        <p:spPr>
          <a:xfrm>
            <a:off x="7668344" y="692696"/>
            <a:ext cx="742273" cy="360040"/>
          </a:xfrm>
          <a:prstGeom prst="rect">
            <a:avLst/>
          </a:prstGeom>
        </p:spPr>
      </p:pic>
      <p:pic>
        <p:nvPicPr>
          <p:cNvPr id="11" name="Inhaltsplatzhalter 9" descr="David Harfe.jpg"/>
          <p:cNvPicPr>
            <a:picLocks noChangeAspect="1"/>
          </p:cNvPicPr>
          <p:nvPr/>
        </p:nvPicPr>
        <p:blipFill>
          <a:blip r:embed="rId5" cstate="print"/>
          <a:stretch>
            <a:fillRect/>
          </a:stretch>
        </p:blipFill>
        <p:spPr>
          <a:xfrm>
            <a:off x="4644008" y="1556791"/>
            <a:ext cx="3384376" cy="4220515"/>
          </a:xfrm>
          <a:prstGeom prst="rect">
            <a:avLst/>
          </a:prstGeom>
        </p:spPr>
      </p:pic>
      <p:sp>
        <p:nvSpPr>
          <p:cNvPr id="12" name="Rechteck 11"/>
          <p:cNvSpPr/>
          <p:nvPr/>
        </p:nvSpPr>
        <p:spPr>
          <a:xfrm>
            <a:off x="4680520" y="5733256"/>
            <a:ext cx="4572000" cy="461665"/>
          </a:xfrm>
          <a:prstGeom prst="rect">
            <a:avLst/>
          </a:prstGeom>
        </p:spPr>
        <p:txBody>
          <a:bodyPr>
            <a:spAutoFit/>
          </a:bodyPr>
          <a:lstStyle/>
          <a:p>
            <a:r>
              <a:rPr lang="it-IT" sz="1200" dirty="0">
                <a:solidFill>
                  <a:srgbClr val="A4A110"/>
                </a:solidFill>
              </a:rPr>
              <a:t>Giovanni Battista Tiepolo (1737-39)</a:t>
            </a:r>
            <a:br>
              <a:rPr lang="it-IT" sz="1200" dirty="0">
                <a:solidFill>
                  <a:srgbClr val="A4A110"/>
                </a:solidFill>
              </a:rPr>
            </a:br>
            <a:r>
              <a:rPr lang="it-IT" sz="1200" dirty="0">
                <a:solidFill>
                  <a:srgbClr val="A4A110"/>
                </a:solidFill>
              </a:rPr>
              <a:t>Fresco, Santa Maria del Rosario (</a:t>
            </a:r>
            <a:r>
              <a:rPr lang="it-IT" sz="1200" dirty="0" err="1">
                <a:solidFill>
                  <a:srgbClr val="A4A110"/>
                </a:solidFill>
              </a:rPr>
              <a:t>Gesuati</a:t>
            </a:r>
            <a:r>
              <a:rPr lang="it-IT" sz="1200" dirty="0">
                <a:solidFill>
                  <a:srgbClr val="A4A110"/>
                </a:solidFill>
              </a:rPr>
              <a:t>), </a:t>
            </a:r>
            <a:r>
              <a:rPr lang="it-IT" sz="1200" dirty="0" err="1">
                <a:solidFill>
                  <a:srgbClr val="A4A110"/>
                </a:solidFill>
              </a:rPr>
              <a:t>Venedig</a:t>
            </a:r>
            <a:endParaRPr lang="de-DE" sz="1200" dirty="0">
              <a:solidFill>
                <a:srgbClr val="A4A11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1"/>
    </mc:Choice>
    <mc:Fallback xmlns="">
      <p:transition spd="slow" advTm="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A4AB10"/>
                </a:solidFill>
              </a:rPr>
              <a:t>3. Die Genese des Osterglaubens</a:t>
            </a:r>
          </a:p>
        </p:txBody>
      </p:sp>
      <p:sp>
        <p:nvSpPr>
          <p:cNvPr id="9" name="Inhaltsplatzhalter 8"/>
          <p:cNvSpPr>
            <a:spLocks noGrp="1"/>
          </p:cNvSpPr>
          <p:nvPr>
            <p:ph sz="half" idx="1"/>
          </p:nvPr>
        </p:nvSpPr>
        <p:spPr/>
        <p:txBody>
          <a:bodyPr>
            <a:normAutofit fontScale="92500"/>
          </a:bodyPr>
          <a:lstStyle/>
          <a:p>
            <a:r>
              <a:rPr lang="de-DE" dirty="0">
                <a:solidFill>
                  <a:srgbClr val="A4A110"/>
                </a:solidFill>
              </a:rPr>
              <a:t>Mk 16,1-2</a:t>
            </a:r>
            <a:br>
              <a:rPr lang="de-DE" dirty="0"/>
            </a:br>
            <a:r>
              <a:rPr lang="de-DE" baseline="30000" dirty="0"/>
              <a:t>1</a:t>
            </a:r>
            <a:r>
              <a:rPr lang="de-DE" dirty="0"/>
              <a:t>Und als der Sabbat vorüber war, kauften Maria Magdalena und Maria, die des Jakobus, und Salome Aromata, um zu gehen, ihn zu salben. </a:t>
            </a:r>
            <a:r>
              <a:rPr lang="de-DE" baseline="30000" dirty="0"/>
              <a:t>2</a:t>
            </a:r>
            <a:r>
              <a:rPr lang="de-DE" dirty="0"/>
              <a:t>Und in aller Frühe, am ersten Tag der Woche, kamen sie zum Grab, als gerade die Sonne aufging. </a:t>
            </a:r>
          </a:p>
        </p:txBody>
      </p:sp>
      <p:sp>
        <p:nvSpPr>
          <p:cNvPr id="10" name="Inhaltsplatzhalter 9"/>
          <p:cNvSpPr>
            <a:spLocks noGrp="1"/>
          </p:cNvSpPr>
          <p:nvPr>
            <p:ph sz="half" idx="2"/>
          </p:nvPr>
        </p:nvSpPr>
        <p:spPr/>
        <p:txBody>
          <a:bodyPr>
            <a:normAutofit fontScale="92500"/>
          </a:bodyPr>
          <a:lstStyle/>
          <a:p>
            <a:r>
              <a:rPr lang="de-DE" dirty="0">
                <a:solidFill>
                  <a:srgbClr val="A4A110"/>
                </a:solidFill>
              </a:rPr>
              <a:t>Mt 28,16-17</a:t>
            </a:r>
            <a:br>
              <a:rPr lang="de-DE" dirty="0"/>
            </a:br>
            <a:r>
              <a:rPr lang="de-DE" baseline="30000" dirty="0"/>
              <a:t>16</a:t>
            </a:r>
            <a:r>
              <a:rPr lang="de-DE" dirty="0"/>
              <a:t>Die elf Jünger aber gingen nach Galiläa zum Berg, den Jesus ihnen genannt hatte.  </a:t>
            </a:r>
            <a:r>
              <a:rPr lang="de-DE" baseline="30000" dirty="0"/>
              <a:t>17</a:t>
            </a:r>
            <a:r>
              <a:rPr lang="de-DE" dirty="0"/>
              <a:t>Und als sie ihn sahen, warfen sie sich vor ihm nieder …</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8</a:t>
            </a:fld>
            <a:endParaRPr lang="de-DE"/>
          </a:p>
        </p:txBody>
      </p:sp>
      <p:sp>
        <p:nvSpPr>
          <p:cNvPr id="7" name="Rectangle 2"/>
          <p:cNvSpPr>
            <a:spLocks noChangeArrowheads="1"/>
          </p:cNvSpPr>
          <p:nvPr/>
        </p:nvSpPr>
        <p:spPr bwMode="auto">
          <a:xfrm flipH="1">
            <a:off x="-324544" y="-504056"/>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37"/>
    </mc:Choice>
    <mc:Fallback xmlns="">
      <p:transition spd="slow" advTm="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9" grpId="0" build="p"/>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de-DE" sz="2400" dirty="0">
                <a:solidFill>
                  <a:srgbClr val="A4AB10"/>
                </a:solidFill>
              </a:rPr>
              <a:t>4. Das Credo</a:t>
            </a:r>
          </a:p>
        </p:txBody>
      </p:sp>
      <p:sp>
        <p:nvSpPr>
          <p:cNvPr id="15" name="Inhaltsplatzhalter 14"/>
          <p:cNvSpPr>
            <a:spLocks noGrp="1"/>
          </p:cNvSpPr>
          <p:nvPr>
            <p:ph idx="1"/>
          </p:nvPr>
        </p:nvSpPr>
        <p:spPr>
          <a:xfrm>
            <a:off x="457200" y="1124744"/>
            <a:ext cx="8229600" cy="5573216"/>
          </a:xfrm>
        </p:spPr>
        <p:txBody>
          <a:bodyPr>
            <a:normAutofit fontScale="55000" lnSpcReduction="20000"/>
          </a:bodyPr>
          <a:lstStyle/>
          <a:p>
            <a:pPr>
              <a:lnSpc>
                <a:spcPct val="120000"/>
              </a:lnSpc>
            </a:pPr>
            <a:r>
              <a:rPr lang="de-DE" dirty="0">
                <a:solidFill>
                  <a:srgbClr val="A4AB10"/>
                </a:solidFill>
                <a:latin typeface="RubFlama" pitchFamily="2" charset="0"/>
              </a:rPr>
              <a:t>1Kor 15,1-11</a:t>
            </a:r>
            <a:br>
              <a:rPr lang="de-DE" dirty="0">
                <a:latin typeface="RubFlama" pitchFamily="2" charset="0"/>
              </a:rPr>
            </a:br>
            <a:r>
              <a:rPr lang="de-DE" baseline="30000" dirty="0">
                <a:latin typeface="RubFlama" pitchFamily="2" charset="0"/>
              </a:rPr>
              <a:t>1</a:t>
            </a:r>
            <a:r>
              <a:rPr lang="de-DE" dirty="0">
                <a:latin typeface="RubFlama" pitchFamily="2" charset="0"/>
              </a:rPr>
              <a:t>Ich erkläre euch, Brüder, das Evangelium, das ich euch verkündet habe, das ihr auch angenommen habt, in dem ihr Stand gewonnen habt, </a:t>
            </a:r>
            <a:r>
              <a:rPr lang="de-DE" baseline="30000" dirty="0">
                <a:latin typeface="RubFlama" pitchFamily="2" charset="0"/>
              </a:rPr>
              <a:t>2</a:t>
            </a:r>
            <a:r>
              <a:rPr lang="de-DE" dirty="0">
                <a:latin typeface="RubFlama" pitchFamily="2" charset="0"/>
              </a:rPr>
              <a:t>durch das ihr auch gerettet werdet, wenn ihr das Wort, das ich euch verkündet habe, festhaltet, ihr wäret denn umsonst zum Glauben gekommen.  </a:t>
            </a:r>
            <a:r>
              <a:rPr lang="de-DE" baseline="30000" dirty="0">
                <a:latin typeface="RubFlama" pitchFamily="2" charset="0"/>
              </a:rPr>
              <a:t>3</a:t>
            </a:r>
            <a:r>
              <a:rPr lang="de-DE" dirty="0">
                <a:latin typeface="RubFlama" pitchFamily="2" charset="0"/>
              </a:rPr>
              <a:t>Denn überliefert habe ich euch als erstes, was auch ich empfangen habe: </a:t>
            </a:r>
            <a:br>
              <a:rPr lang="de-DE" dirty="0">
                <a:latin typeface="RubFlama" pitchFamily="2" charset="0"/>
              </a:rPr>
            </a:br>
            <a:r>
              <a:rPr lang="de-DE" dirty="0">
                <a:latin typeface="RubFlama" pitchFamily="2" charset="0"/>
              </a:rPr>
              <a:t>Christus starb für unsre Sünden nach den Schriften </a:t>
            </a:r>
            <a:br>
              <a:rPr lang="de-DE" dirty="0">
                <a:latin typeface="RubFlama" pitchFamily="2" charset="0"/>
              </a:rPr>
            </a:br>
            <a:r>
              <a:rPr lang="de-DE" baseline="30000" dirty="0">
                <a:latin typeface="RubFlama" pitchFamily="2" charset="0"/>
              </a:rPr>
              <a:t>4</a:t>
            </a:r>
            <a:r>
              <a:rPr lang="de-DE" dirty="0">
                <a:latin typeface="RubFlama" pitchFamily="2" charset="0"/>
              </a:rPr>
              <a:t>und ward begraben </a:t>
            </a:r>
            <a:br>
              <a:rPr lang="de-DE" dirty="0">
                <a:latin typeface="RubFlama" pitchFamily="2" charset="0"/>
              </a:rPr>
            </a:br>
            <a:r>
              <a:rPr lang="de-DE" dirty="0">
                <a:latin typeface="RubFlama" pitchFamily="2" charset="0"/>
              </a:rPr>
              <a:t>und wurde auferweckt am dritten Tage nach den Schriften </a:t>
            </a:r>
            <a:br>
              <a:rPr lang="de-DE" dirty="0">
                <a:latin typeface="RubFlama" pitchFamily="2" charset="0"/>
              </a:rPr>
            </a:br>
            <a:r>
              <a:rPr lang="de-DE" dirty="0">
                <a:latin typeface="RubFlama" pitchFamily="2" charset="0"/>
              </a:rPr>
              <a:t>und </a:t>
            </a:r>
            <a:r>
              <a:rPr lang="de-DE" baseline="30000" dirty="0">
                <a:latin typeface="RubFlama" pitchFamily="2" charset="0"/>
              </a:rPr>
              <a:t>5</a:t>
            </a:r>
            <a:r>
              <a:rPr lang="de-DE" dirty="0">
                <a:latin typeface="RubFlama" pitchFamily="2" charset="0"/>
              </a:rPr>
              <a:t>erschien dem Kephas, dann den Zwölfen,  </a:t>
            </a:r>
            <a:br>
              <a:rPr lang="de-DE" dirty="0">
                <a:latin typeface="RubFlama" pitchFamily="2" charset="0"/>
              </a:rPr>
            </a:br>
            <a:r>
              <a:rPr lang="de-DE" baseline="30000" dirty="0">
                <a:latin typeface="RubFlama" pitchFamily="2" charset="0"/>
              </a:rPr>
              <a:t>6</a:t>
            </a:r>
            <a:r>
              <a:rPr lang="de-DE" dirty="0">
                <a:latin typeface="RubFlama" pitchFamily="2" charset="0"/>
              </a:rPr>
              <a:t>danach erschien er mehr als 500 Brüdern auf einmal, von denen die meisten leben, einige aber schon gestorben sind, </a:t>
            </a:r>
            <a:r>
              <a:rPr lang="de-DE" baseline="30000" dirty="0">
                <a:latin typeface="RubFlama" pitchFamily="2" charset="0"/>
              </a:rPr>
              <a:t>7</a:t>
            </a:r>
            <a:r>
              <a:rPr lang="de-DE" dirty="0">
                <a:latin typeface="RubFlama" pitchFamily="2" charset="0"/>
              </a:rPr>
              <a:t>danach erschien er Jakobus, danach den Aposteln allen. </a:t>
            </a:r>
            <a:r>
              <a:rPr lang="de-DE" baseline="30000" dirty="0">
                <a:latin typeface="RubFlama" pitchFamily="2" charset="0"/>
              </a:rPr>
              <a:t>8</a:t>
            </a:r>
            <a:r>
              <a:rPr lang="de-DE" dirty="0">
                <a:latin typeface="RubFlama" pitchFamily="2" charset="0"/>
              </a:rPr>
              <a:t>Als letztem aber von allen, wie der Nachgeburt, erschien er mir. </a:t>
            </a:r>
            <a:r>
              <a:rPr lang="de-DE" baseline="30000" dirty="0">
                <a:latin typeface="RubFlama" pitchFamily="2" charset="0"/>
              </a:rPr>
              <a:t>9</a:t>
            </a:r>
            <a:r>
              <a:rPr lang="de-DE" dirty="0">
                <a:latin typeface="RubFlama" pitchFamily="2" charset="0"/>
              </a:rPr>
              <a:t>Denn ich bin der geringste der Apostel, der ich nicht wert bin, Apostel zu heißen,  weil ich die Kirche Gottes verfolgt habe. </a:t>
            </a:r>
            <a:r>
              <a:rPr lang="de-DE" baseline="30000" dirty="0">
                <a:latin typeface="RubFlama" pitchFamily="2" charset="0"/>
              </a:rPr>
              <a:t>10</a:t>
            </a:r>
            <a:r>
              <a:rPr lang="de-DE" dirty="0">
                <a:latin typeface="RubFlama" pitchFamily="2" charset="0"/>
              </a:rPr>
              <a:t>Doch durch Gottes Gnade bin ich, was ich bin, und seine Gnade ist bei mir nicht leer geworden, sondern mehr als alle anderen habe ich mich bemüht – nicht ich, sondern die Gnade Gottes mit mir. </a:t>
            </a:r>
            <a:r>
              <a:rPr lang="de-DE" baseline="30000" dirty="0">
                <a:latin typeface="RubFlama" pitchFamily="2" charset="0"/>
              </a:rPr>
              <a:t>11</a:t>
            </a:r>
            <a:r>
              <a:rPr lang="de-DE" dirty="0">
                <a:latin typeface="RubFlama" pitchFamily="2" charset="0"/>
              </a:rPr>
              <a:t>Ob also ich oder jene: So verkünden wir, und so seid ihr zum Glauben gekommen.</a:t>
            </a:r>
          </a:p>
        </p:txBody>
      </p:sp>
      <p:sp>
        <p:nvSpPr>
          <p:cNvPr id="4" name="Fußzeilenplatzhalter 3"/>
          <p:cNvSpPr>
            <a:spLocks noGrp="1"/>
          </p:cNvSpPr>
          <p:nvPr>
            <p:ph type="ftr" sz="quarter" idx="11"/>
          </p:nvPr>
        </p:nvSpPr>
        <p:spPr/>
        <p:txBody>
          <a:bodyPr/>
          <a:lstStyle/>
          <a:p>
            <a:r>
              <a:rPr lang="de-DE"/>
              <a:t>SÖDING | DIE AUFERSTEHUNG JESU</a:t>
            </a:r>
          </a:p>
        </p:txBody>
      </p:sp>
      <p:sp>
        <p:nvSpPr>
          <p:cNvPr id="5" name="Foliennummernplatzhalter 4"/>
          <p:cNvSpPr>
            <a:spLocks noGrp="1"/>
          </p:cNvSpPr>
          <p:nvPr>
            <p:ph type="sldNum" sz="quarter" idx="12"/>
          </p:nvPr>
        </p:nvSpPr>
        <p:spPr/>
        <p:txBody>
          <a:bodyPr/>
          <a:lstStyle/>
          <a:p>
            <a:fld id="{4C56D542-B31D-400B-ABCE-B52EC374BC9C}" type="slidenum">
              <a:rPr lang="de-DE" smtClean="0"/>
              <a:pPr/>
              <a:t>9</a:t>
            </a:fld>
            <a:endParaRPr lang="de-DE"/>
          </a:p>
        </p:txBody>
      </p:sp>
      <p:sp>
        <p:nvSpPr>
          <p:cNvPr id="7" name="Rectangle 2"/>
          <p:cNvSpPr>
            <a:spLocks noChangeArrowheads="1"/>
          </p:cNvSpPr>
          <p:nvPr/>
        </p:nvSpPr>
        <p:spPr bwMode="auto">
          <a:xfrm flipH="1">
            <a:off x="-396044" y="-459432"/>
            <a:ext cx="792088" cy="7605464"/>
          </a:xfrm>
          <a:prstGeom prst="rect">
            <a:avLst/>
          </a:prstGeom>
          <a:solidFill>
            <a:srgbClr val="8DAE10"/>
          </a:solidFill>
          <a:ln w="0">
            <a:solidFill>
              <a:srgbClr val="FFFFFF"/>
            </a:solidFill>
            <a:miter lim="800000"/>
            <a:headEnd/>
            <a:tailEnd/>
          </a:ln>
        </p:spPr>
        <p:txBody>
          <a:bodyPr vert="horz" wrap="square" lIns="91440" tIns="45720" rIns="91440" bIns="45720" numCol="1" anchor="t" anchorCtr="0" compatLnSpc="1">
            <a:prstTxWarp prst="textNoShape">
              <a:avLst/>
            </a:prstTxWarp>
          </a:bodyPr>
          <a:lstStyle/>
          <a:p>
            <a:endParaRPr lang="de-DE"/>
          </a:p>
        </p:txBody>
      </p:sp>
      <p:pic>
        <p:nvPicPr>
          <p:cNvPr id="8" name="Grafik 7" descr="BoNT-Kombilogo (nebeneinander)[2].png"/>
          <p:cNvPicPr>
            <a:picLocks noChangeAspect="1"/>
          </p:cNvPicPr>
          <p:nvPr/>
        </p:nvPicPr>
        <p:blipFill>
          <a:blip r:embed="rId5" cstate="print"/>
          <a:stretch>
            <a:fillRect/>
          </a:stretch>
        </p:blipFill>
        <p:spPr>
          <a:xfrm>
            <a:off x="7668344" y="692696"/>
            <a:ext cx="742273" cy="360040"/>
          </a:xfrm>
          <a:prstGeom prst="rect">
            <a:avLst/>
          </a:prstGeom>
        </p:spPr>
      </p:pic>
      <p:sp>
        <p:nvSpPr>
          <p:cNvPr id="9" name="Rechteck 8"/>
          <p:cNvSpPr/>
          <p:nvPr/>
        </p:nvSpPr>
        <p:spPr>
          <a:xfrm>
            <a:off x="827584" y="2780928"/>
            <a:ext cx="7632848" cy="1152128"/>
          </a:xfrm>
          <a:prstGeom prst="rect">
            <a:avLst/>
          </a:prstGeom>
          <a:solidFill>
            <a:srgbClr val="A4A11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75"/>
    </mc:Choice>
    <mc:Fallback xmlns="">
      <p:transition spd="slow" advTm="1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33.3|61|95.1|31.1|55.1|48.7|44"/>
</p:tagLst>
</file>

<file path=ppt/tags/tag10.xml><?xml version="1.0" encoding="utf-8"?>
<p:tagLst xmlns:a="http://schemas.openxmlformats.org/drawingml/2006/main" xmlns:r="http://schemas.openxmlformats.org/officeDocument/2006/relationships" xmlns:p="http://schemas.openxmlformats.org/presentationml/2006/main">
  <p:tag name="TIMING" val="|0.9|3.1|29.1|33"/>
</p:tagLst>
</file>

<file path=ppt/tags/tag11.xml><?xml version="1.0" encoding="utf-8"?>
<p:tagLst xmlns:a="http://schemas.openxmlformats.org/drawingml/2006/main" xmlns:r="http://schemas.openxmlformats.org/officeDocument/2006/relationships" xmlns:p="http://schemas.openxmlformats.org/presentationml/2006/main">
  <p:tag name="TIMING" val="|1.7|0.7|2|0.7"/>
</p:tagLst>
</file>

<file path=ppt/tags/tag12.xml><?xml version="1.0" encoding="utf-8"?>
<p:tagLst xmlns:a="http://schemas.openxmlformats.org/drawingml/2006/main" xmlns:r="http://schemas.openxmlformats.org/officeDocument/2006/relationships" xmlns:p="http://schemas.openxmlformats.org/presentationml/2006/main">
  <p:tag name="TIMING" val="|0.6|0.2|0.2|0.2|0.4|1.2"/>
</p:tagLst>
</file>

<file path=ppt/tags/tag13.xml><?xml version="1.0" encoding="utf-8"?>
<p:tagLst xmlns:a="http://schemas.openxmlformats.org/drawingml/2006/main" xmlns:r="http://schemas.openxmlformats.org/officeDocument/2006/relationships" xmlns:p="http://schemas.openxmlformats.org/presentationml/2006/main">
  <p:tag name="TIMING" val="|1.1|15.8|21.8"/>
</p:tagLst>
</file>

<file path=ppt/tags/tag14.xml><?xml version="1.0" encoding="utf-8"?>
<p:tagLst xmlns:a="http://schemas.openxmlformats.org/drawingml/2006/main" xmlns:r="http://schemas.openxmlformats.org/officeDocument/2006/relationships" xmlns:p="http://schemas.openxmlformats.org/presentationml/2006/main">
  <p:tag name="TIMING" val="|0.8|2.3|53.5"/>
</p:tagLst>
</file>

<file path=ppt/tags/tag2.xml><?xml version="1.0" encoding="utf-8"?>
<p:tagLst xmlns:a="http://schemas.openxmlformats.org/drawingml/2006/main" xmlns:r="http://schemas.openxmlformats.org/officeDocument/2006/relationships" xmlns:p="http://schemas.openxmlformats.org/presentationml/2006/main">
  <p:tag name="TIMING" val="|27.2|4.4|2.6|12.6|21.4|36.7|14.8|29|22.5|22.1|28.5|1.7|1|1.2|6.4|6.2|10.8"/>
</p:tagLst>
</file>

<file path=ppt/tags/tag3.xml><?xml version="1.0" encoding="utf-8"?>
<p:tagLst xmlns:a="http://schemas.openxmlformats.org/drawingml/2006/main" xmlns:r="http://schemas.openxmlformats.org/officeDocument/2006/relationships" xmlns:p="http://schemas.openxmlformats.org/presentationml/2006/main">
  <p:tag name="TIMING" val="|4.9|70.6|4.1|9|4.8|10.2|10.9|2.5|5.8|24.3|23.8|21.9"/>
</p:tagLst>
</file>

<file path=ppt/tags/tag4.xml><?xml version="1.0" encoding="utf-8"?>
<p:tagLst xmlns:a="http://schemas.openxmlformats.org/drawingml/2006/main" xmlns:r="http://schemas.openxmlformats.org/officeDocument/2006/relationships" xmlns:p="http://schemas.openxmlformats.org/presentationml/2006/main">
  <p:tag name="TIMING" val="|70.3"/>
</p:tagLst>
</file>

<file path=ppt/tags/tag5.xml><?xml version="1.0" encoding="utf-8"?>
<p:tagLst xmlns:a="http://schemas.openxmlformats.org/drawingml/2006/main" xmlns:r="http://schemas.openxmlformats.org/officeDocument/2006/relationships" xmlns:p="http://schemas.openxmlformats.org/presentationml/2006/main">
  <p:tag name="TIMING" val="|0.9|0.2"/>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7"/>
</p:tagLst>
</file>

<file path=ppt/tags/tag8.xml><?xml version="1.0" encoding="utf-8"?>
<p:tagLst xmlns:a="http://schemas.openxmlformats.org/drawingml/2006/main" xmlns:r="http://schemas.openxmlformats.org/officeDocument/2006/relationships" xmlns:p="http://schemas.openxmlformats.org/presentationml/2006/main">
  <p:tag name="TIMING" val="|54.6|16.5"/>
</p:tagLst>
</file>

<file path=ppt/tags/tag9.xml><?xml version="1.0" encoding="utf-8"?>
<p:tagLst xmlns:a="http://schemas.openxmlformats.org/drawingml/2006/main" xmlns:r="http://schemas.openxmlformats.org/officeDocument/2006/relationships" xmlns:p="http://schemas.openxmlformats.org/presentationml/2006/main">
  <p:tag name="TIMING" val="|45.5"/>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2073</Words>
  <Application>Microsoft Office PowerPoint</Application>
  <PresentationFormat>Bildschirmpräsentation (4:3)</PresentationFormat>
  <Paragraphs>157</Paragraphs>
  <Slides>21</Slides>
  <Notes>0</Notes>
  <HiddenSlides>0</HiddenSlides>
  <MMClips>21</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21</vt:i4>
      </vt:variant>
    </vt:vector>
  </HeadingPairs>
  <TitlesOfParts>
    <vt:vector size="28" baseType="lpstr">
      <vt:lpstr>Arial</vt:lpstr>
      <vt:lpstr>Calibri</vt:lpstr>
      <vt:lpstr>Wingdings</vt:lpstr>
      <vt:lpstr>RubFlama</vt:lpstr>
      <vt:lpstr>Bwgrkl</vt:lpstr>
      <vt:lpstr>Larissa-Design</vt:lpstr>
      <vt:lpstr>Photo Editor Photo</vt:lpstr>
      <vt:lpstr>Die Auferstehung Jesu</vt:lpstr>
      <vt:lpstr>1. Alte Zweifel – neue Fragen</vt:lpstr>
      <vt:lpstr>2. Die Texte </vt:lpstr>
      <vt:lpstr>3. Die Genese des Osterglaubens</vt:lpstr>
      <vt:lpstr>3. Die Genese des Osterglaubens</vt:lpstr>
      <vt:lpstr>3. Die Genese des Osterglaubens</vt:lpstr>
      <vt:lpstr>3. Die Genese des Osterglaubens</vt:lpstr>
      <vt:lpstr>3. Die Genese des Osterglaubens</vt:lpstr>
      <vt:lpstr>4. Das Credo</vt:lpstr>
      <vt:lpstr>5. Die Grabesgeschichten</vt:lpstr>
      <vt:lpstr>5. Die Grabesgeschichten</vt:lpstr>
      <vt:lpstr>6. Die Erscheinungserzählungen</vt:lpstr>
      <vt:lpstr>6. Die Erscheinungserzählungen</vt:lpstr>
      <vt:lpstr>6. Die Erscheinungserzählungen</vt:lpstr>
      <vt:lpstr>6. Die Erscheinungserzählungen</vt:lpstr>
      <vt:lpstr>6. Die Erscheinungserzählungen</vt:lpstr>
      <vt:lpstr>6. Die Erscheinungserzählungen</vt:lpstr>
      <vt:lpstr>6. Die Erscheinungserzählungen</vt:lpstr>
      <vt:lpstr>6. Die Erscheinungserzählungen</vt:lpstr>
      <vt:lpstr>6. Die Erscheinungserzählungen</vt:lpstr>
      <vt:lpstr>6. Die Erscheinungserzählungen</vt:lpstr>
    </vt:vector>
  </TitlesOfParts>
  <Company>Acer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„Lasst uns hinzutreten“ (Hebr 10,22)</dc:title>
  <dc:creator>Valued Acer Customer</dc:creator>
  <cp:lastModifiedBy>Elisabeth Koch</cp:lastModifiedBy>
  <cp:revision>215</cp:revision>
  <dcterms:created xsi:type="dcterms:W3CDTF">2009-10-08T16:46:45Z</dcterms:created>
  <dcterms:modified xsi:type="dcterms:W3CDTF">2020-04-08T14:07:02Z</dcterms:modified>
</cp:coreProperties>
</file>